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Roboto"/>
      <p:regular r:id="rId19"/>
      <p:bold r:id="rId20"/>
      <p:italic r:id="rId21"/>
      <p:boldItalic r:id="rId22"/>
    </p:embeddedFont>
    <p:embeddedFont>
      <p:font typeface="Arial Narrow"/>
      <p:regular r:id="rId23"/>
      <p:bold r:id="rId24"/>
      <p:italic r:id="rId25"/>
      <p:boldItalic r:id="rId26"/>
    </p:embeddedFont>
    <p:embeddedFont>
      <p:font typeface="Palatino Linotype"/>
      <p:regular r:id="rId27"/>
      <p:bold r:id="rId28"/>
      <p:italic r:id="rId29"/>
      <p:boldItalic r:id="rId30"/>
    </p:embeddedFont>
    <p:embeddedFont>
      <p:font typeface="Yanone Kaffeesatz"/>
      <p:regular r:id="rId31"/>
      <p:bold r:id="rId32"/>
    </p:embeddedFont>
    <p:embeddedFont>
      <p:font typeface="Open Sans"/>
      <p:regular r:id="rId33"/>
      <p:bold r:id="rId34"/>
      <p:italic r:id="rId35"/>
      <p:boldItalic r:id="rId36"/>
    </p:embeddedFont>
    <p:embeddedFont>
      <p:font typeface="Century Gothic"/>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41" roundtripDataSignature="AMtx7mhLZULlaavBz9GFuNnzJ776Wfy8d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CenturyGothic-boldItalic.fntdata"/><Relationship Id="rId20" Type="http://schemas.openxmlformats.org/officeDocument/2006/relationships/font" Target="fonts/Roboto-bold.fntdata"/><Relationship Id="rId41" Type="http://customschemas.google.com/relationships/presentationmetadata" Target="metadata"/><Relationship Id="rId22" Type="http://schemas.openxmlformats.org/officeDocument/2006/relationships/font" Target="fonts/Roboto-boldItalic.fntdata"/><Relationship Id="rId21" Type="http://schemas.openxmlformats.org/officeDocument/2006/relationships/font" Target="fonts/Roboto-italic.fntdata"/><Relationship Id="rId24" Type="http://schemas.openxmlformats.org/officeDocument/2006/relationships/font" Target="fonts/ArialNarrow-bold.fntdata"/><Relationship Id="rId23" Type="http://schemas.openxmlformats.org/officeDocument/2006/relationships/font" Target="fonts/ArialNarrow-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ArialNarrow-boldItalic.fntdata"/><Relationship Id="rId25" Type="http://schemas.openxmlformats.org/officeDocument/2006/relationships/font" Target="fonts/ArialNarrow-italic.fntdata"/><Relationship Id="rId28" Type="http://schemas.openxmlformats.org/officeDocument/2006/relationships/font" Target="fonts/PalatinoLinotype-bold.fntdata"/><Relationship Id="rId27" Type="http://schemas.openxmlformats.org/officeDocument/2006/relationships/font" Target="fonts/PalatinoLinotype-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PalatinoLinotype-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YanoneKaffeesatz-regular.fntdata"/><Relationship Id="rId30" Type="http://schemas.openxmlformats.org/officeDocument/2006/relationships/font" Target="fonts/PalatinoLinotype-boldItalic.fntdata"/><Relationship Id="rId11" Type="http://schemas.openxmlformats.org/officeDocument/2006/relationships/slide" Target="slides/slide6.xml"/><Relationship Id="rId33" Type="http://schemas.openxmlformats.org/officeDocument/2006/relationships/font" Target="fonts/OpenSans-regular.fntdata"/><Relationship Id="rId10" Type="http://schemas.openxmlformats.org/officeDocument/2006/relationships/slide" Target="slides/slide5.xml"/><Relationship Id="rId32" Type="http://schemas.openxmlformats.org/officeDocument/2006/relationships/font" Target="fonts/YanoneKaffeesatz-bold.fntdata"/><Relationship Id="rId13" Type="http://schemas.openxmlformats.org/officeDocument/2006/relationships/slide" Target="slides/slide8.xml"/><Relationship Id="rId35" Type="http://schemas.openxmlformats.org/officeDocument/2006/relationships/font" Target="fonts/OpenSans-italic.fntdata"/><Relationship Id="rId12" Type="http://schemas.openxmlformats.org/officeDocument/2006/relationships/slide" Target="slides/slide7.xml"/><Relationship Id="rId34" Type="http://schemas.openxmlformats.org/officeDocument/2006/relationships/font" Target="fonts/OpenSans-bold.fntdata"/><Relationship Id="rId15" Type="http://schemas.openxmlformats.org/officeDocument/2006/relationships/slide" Target="slides/slide10.xml"/><Relationship Id="rId37" Type="http://schemas.openxmlformats.org/officeDocument/2006/relationships/font" Target="fonts/CenturyGothic-regular.fntdata"/><Relationship Id="rId14" Type="http://schemas.openxmlformats.org/officeDocument/2006/relationships/slide" Target="slides/slide9.xml"/><Relationship Id="rId36" Type="http://schemas.openxmlformats.org/officeDocument/2006/relationships/font" Target="fonts/OpenSans-boldItalic.fntdata"/><Relationship Id="rId17" Type="http://schemas.openxmlformats.org/officeDocument/2006/relationships/slide" Target="slides/slide12.xml"/><Relationship Id="rId39" Type="http://schemas.openxmlformats.org/officeDocument/2006/relationships/font" Target="fonts/CenturyGothic-italic.fntdata"/><Relationship Id="rId16" Type="http://schemas.openxmlformats.org/officeDocument/2006/relationships/slide" Target="slides/slide11.xml"/><Relationship Id="rId38" Type="http://schemas.openxmlformats.org/officeDocument/2006/relationships/font" Target="fonts/CenturyGothic-bold.fntdata"/><Relationship Id="rId19" Type="http://schemas.openxmlformats.org/officeDocument/2006/relationships/font" Target="fonts/Roboto-regular.fntdata"/><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d939070a81_1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d939070a81_1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2" name="Google Shape;132;gd939070a81_1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d939070a81_1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gd939070a81_1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gd939070a81_1_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d939070a81_1_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gd939070a81_1_3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4" name="Google Shape;154;gd939070a81_1_3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7" name="Google Shape;167;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1" name="Google Shape;6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 name="Google Shape;7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db210c77b4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gdb210c77b4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gdb210c77b4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db210c77b4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gdb210c77b4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 name="Google Shape;98;gdb210c77b4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db210c77b4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gdb210c77b4_0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9" name="Google Shape;109;gdb210c77b4_0_2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d939070a81_1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gd939070a81_1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gd939070a81_1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 Id="rId3" Type="http://schemas.openxmlformats.org/officeDocument/2006/relationships/image" Target="../media/image3.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4" name="Shape 14"/>
        <p:cNvGrpSpPr/>
        <p:nvPr/>
      </p:nvGrpSpPr>
      <p:grpSpPr>
        <a:xfrm>
          <a:off x="0" y="0"/>
          <a:ext cx="0" cy="0"/>
          <a:chOff x="0" y="0"/>
          <a:chExt cx="0" cy="0"/>
        </a:xfrm>
      </p:grpSpPr>
      <p:sp>
        <p:nvSpPr>
          <p:cNvPr id="15" name="Google Shape;15;p14"/>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14"/>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17" name="Google Shape;17;p14"/>
          <p:cNvSpPr txBox="1"/>
          <p:nvPr>
            <p:ph idx="2" type="body"/>
          </p:nvPr>
        </p:nvSpPr>
        <p:spPr>
          <a:xfrm>
            <a:off x="678396" y="1563638"/>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titolo" showMasterSp="0">
  <p:cSld name="1_Diapositiva titolo">
    <p:spTree>
      <p:nvGrpSpPr>
        <p:cNvPr id="18" name="Shape 18"/>
        <p:cNvGrpSpPr/>
        <p:nvPr/>
      </p:nvGrpSpPr>
      <p:grpSpPr>
        <a:xfrm>
          <a:off x="0" y="0"/>
          <a:ext cx="0" cy="0"/>
          <a:chOff x="0" y="0"/>
          <a:chExt cx="0" cy="0"/>
        </a:xfrm>
      </p:grpSpPr>
      <p:sp>
        <p:nvSpPr>
          <p:cNvPr id="19" name="Google Shape;19;p15"/>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 name="Google Shape;20;p15"/>
          <p:cNvSpPr txBox="1"/>
          <p:nvPr>
            <p:ph type="ctrTitle"/>
          </p:nvPr>
        </p:nvSpPr>
        <p:spPr>
          <a:xfrm>
            <a:off x="685800" y="3363838"/>
            <a:ext cx="7772400" cy="35706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lt1"/>
              </a:buClr>
              <a:buSzPts val="3500"/>
              <a:buFont typeface="Yanone Kaffeesatz"/>
              <a:buNone/>
              <a:defRPr b="0">
                <a:solidFill>
                  <a:schemeClr val="lt1"/>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K:\Materiale CESIE\Logo\CESIE_Logo_Vector - white-02.png" id="21" name="Google Shape;21;p15"/>
          <p:cNvPicPr preferRelativeResize="0"/>
          <p:nvPr/>
        </p:nvPicPr>
        <p:blipFill rotWithShape="1">
          <a:blip r:embed="rId2">
            <a:alphaModFix/>
          </a:blip>
          <a:srcRect b="0" l="0" r="0" t="0"/>
          <a:stretch/>
        </p:blipFill>
        <p:spPr>
          <a:xfrm>
            <a:off x="1523999" y="1853521"/>
            <a:ext cx="6096002" cy="142351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e Disclaimer">
  <p:cSld name="Contenuto e Disclaimer">
    <p:spTree>
      <p:nvGrpSpPr>
        <p:cNvPr id="22" name="Shape 22"/>
        <p:cNvGrpSpPr/>
        <p:nvPr/>
      </p:nvGrpSpPr>
      <p:grpSpPr>
        <a:xfrm>
          <a:off x="0" y="0"/>
          <a:ext cx="0" cy="0"/>
          <a:chOff x="0" y="0"/>
          <a:chExt cx="0" cy="0"/>
        </a:xfrm>
      </p:grpSpPr>
      <p:sp>
        <p:nvSpPr>
          <p:cNvPr id="23" name="Google Shape;23;p16"/>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6"/>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5" name="Google Shape;25;p16"/>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6"/>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uto e Disclaimer">
  <p:cSld name="1_Contenuto e Disclaimer">
    <p:spTree>
      <p:nvGrpSpPr>
        <p:cNvPr id="27" name="Shape 27"/>
        <p:cNvGrpSpPr/>
        <p:nvPr/>
      </p:nvGrpSpPr>
      <p:grpSpPr>
        <a:xfrm>
          <a:off x="0" y="0"/>
          <a:ext cx="0" cy="0"/>
          <a:chOff x="0" y="0"/>
          <a:chExt cx="0" cy="0"/>
        </a:xfrm>
      </p:grpSpPr>
      <p:sp>
        <p:nvSpPr>
          <p:cNvPr id="28" name="Google Shape;28;p17"/>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7"/>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30" name="Google Shape;30;p17"/>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31" name="Google Shape;31;p17"/>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pic>
        <p:nvPicPr>
          <p:cNvPr id="32" name="Google Shape;32;p17"/>
          <p:cNvPicPr preferRelativeResize="0"/>
          <p:nvPr/>
        </p:nvPicPr>
        <p:blipFill rotWithShape="1">
          <a:blip r:embed="rId2">
            <a:alphaModFix/>
          </a:blip>
          <a:srcRect b="0" l="0" r="0" t="0"/>
          <a:stretch/>
        </p:blipFill>
        <p:spPr>
          <a:xfrm>
            <a:off x="611560" y="4474219"/>
            <a:ext cx="1546893" cy="4418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33" name="Shape 33"/>
        <p:cNvGrpSpPr/>
        <p:nvPr/>
      </p:nvGrpSpPr>
      <p:grpSpPr>
        <a:xfrm>
          <a:off x="0" y="0"/>
          <a:ext cx="0" cy="0"/>
          <a:chOff x="0" y="0"/>
          <a:chExt cx="0" cy="0"/>
        </a:xfrm>
      </p:grpSpPr>
      <p:sp>
        <p:nvSpPr>
          <p:cNvPr id="34" name="Google Shape;34;p18"/>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algn="l">
              <a:lnSpc>
                <a:spcPct val="165714"/>
              </a:lnSpc>
              <a:spcBef>
                <a:spcPts val="0"/>
              </a:spcBef>
              <a:spcAft>
                <a:spcPts val="0"/>
              </a:spcAft>
              <a:buClr>
                <a:srgbClr val="006EB6"/>
              </a:buClr>
              <a:buSzPts val="3500"/>
              <a:buFont typeface="Yanone Kaffeesatz"/>
              <a:buNone/>
              <a:defRPr>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8"/>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6" name="Shape 36"/>
        <p:cNvGrpSpPr/>
        <p:nvPr/>
      </p:nvGrpSpPr>
      <p:grpSpPr>
        <a:xfrm>
          <a:off x="0" y="0"/>
          <a:ext cx="0" cy="0"/>
          <a:chOff x="0" y="0"/>
          <a:chExt cx="0" cy="0"/>
        </a:xfrm>
      </p:grpSpPr>
      <p:sp>
        <p:nvSpPr>
          <p:cNvPr id="37" name="Google Shape;37;p19"/>
          <p:cNvSpPr txBox="1"/>
          <p:nvPr>
            <p:ph type="title"/>
          </p:nvPr>
        </p:nvSpPr>
        <p:spPr>
          <a:xfrm>
            <a:off x="722313" y="1028701"/>
            <a:ext cx="7772400" cy="1878806"/>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006EB6"/>
              </a:buClr>
              <a:buSzPts val="3500"/>
              <a:buFont typeface="Yanone Kaffeesatz"/>
              <a:buNone/>
              <a:defRPr b="1" sz="3500">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9"/>
          <p:cNvSpPr txBox="1"/>
          <p:nvPr>
            <p:ph idx="1" type="body"/>
          </p:nvPr>
        </p:nvSpPr>
        <p:spPr>
          <a:xfrm>
            <a:off x="722313" y="3051573"/>
            <a:ext cx="7772400" cy="848915"/>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595959"/>
              </a:buClr>
              <a:buSzPts val="2000"/>
              <a:buNone/>
              <a:defRPr i="1" sz="2000">
                <a:solidFill>
                  <a:srgbClr val="595959"/>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Diapositiva titolo" showMasterSp="0">
  <p:cSld name="2_Diapositiva titolo">
    <p:spTree>
      <p:nvGrpSpPr>
        <p:cNvPr id="39" name="Shape 39"/>
        <p:cNvGrpSpPr/>
        <p:nvPr/>
      </p:nvGrpSpPr>
      <p:grpSpPr>
        <a:xfrm>
          <a:off x="0" y="0"/>
          <a:ext cx="0" cy="0"/>
          <a:chOff x="0" y="0"/>
          <a:chExt cx="0" cy="0"/>
        </a:xfrm>
      </p:grpSpPr>
      <p:sp>
        <p:nvSpPr>
          <p:cNvPr id="40" name="Google Shape;40;p20"/>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descr="K:\Materiale CESIE\Logo\CESIE_Logo_Vector - white-02.png" id="41" name="Google Shape;41;p20"/>
          <p:cNvPicPr preferRelativeResize="0"/>
          <p:nvPr/>
        </p:nvPicPr>
        <p:blipFill rotWithShape="1">
          <a:blip r:embed="rId2">
            <a:alphaModFix/>
          </a:blip>
          <a:srcRect b="0" l="0" r="0" t="0"/>
          <a:stretch/>
        </p:blipFill>
        <p:spPr>
          <a:xfrm>
            <a:off x="3124200" y="1059582"/>
            <a:ext cx="2895600" cy="676168"/>
          </a:xfrm>
          <a:prstGeom prst="rect">
            <a:avLst/>
          </a:prstGeom>
          <a:noFill/>
          <a:ln>
            <a:noFill/>
          </a:ln>
        </p:spPr>
      </p:pic>
      <p:pic>
        <p:nvPicPr>
          <p:cNvPr id="42" name="Google Shape;42;p20"/>
          <p:cNvPicPr preferRelativeResize="0"/>
          <p:nvPr/>
        </p:nvPicPr>
        <p:blipFill rotWithShape="1">
          <a:blip r:embed="rId3">
            <a:alphaModFix/>
          </a:blip>
          <a:srcRect b="0" l="0" r="1953" t="0"/>
          <a:stretch/>
        </p:blipFill>
        <p:spPr>
          <a:xfrm>
            <a:off x="3154680" y="3232798"/>
            <a:ext cx="2834640" cy="982984"/>
          </a:xfrm>
          <a:prstGeom prst="rect">
            <a:avLst/>
          </a:prstGeom>
          <a:noFill/>
          <a:ln>
            <a:noFill/>
          </a:ln>
        </p:spPr>
      </p:pic>
      <p:pic>
        <p:nvPicPr>
          <p:cNvPr descr="K:\Materiale CESIE\PPT\address.png" id="43" name="Google Shape;43;p20"/>
          <p:cNvPicPr preferRelativeResize="0"/>
          <p:nvPr/>
        </p:nvPicPr>
        <p:blipFill rotWithShape="1">
          <a:blip r:embed="rId4">
            <a:alphaModFix/>
          </a:blip>
          <a:srcRect b="0" l="0" r="929" t="0"/>
          <a:stretch/>
        </p:blipFill>
        <p:spPr>
          <a:xfrm>
            <a:off x="3175397" y="2374930"/>
            <a:ext cx="2793206" cy="4736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3"/>
          <p:cNvPicPr preferRelativeResize="0"/>
          <p:nvPr/>
        </p:nvPicPr>
        <p:blipFill rotWithShape="1">
          <a:blip r:embed="rId1">
            <a:alphaModFix/>
          </a:blip>
          <a:srcRect b="0" l="0" r="0" t="0"/>
          <a:stretch/>
        </p:blipFill>
        <p:spPr>
          <a:xfrm>
            <a:off x="5004048" y="1028907"/>
            <a:ext cx="4605166" cy="4890685"/>
          </a:xfrm>
          <a:prstGeom prst="rect">
            <a:avLst/>
          </a:prstGeom>
          <a:noFill/>
          <a:ln>
            <a:noFill/>
          </a:ln>
        </p:spPr>
      </p:pic>
      <p:sp>
        <p:nvSpPr>
          <p:cNvPr id="11" name="Google Shape;11;p13"/>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marR="0" rtl="0" algn="l">
              <a:lnSpc>
                <a:spcPct val="165714"/>
              </a:lnSpc>
              <a:spcBef>
                <a:spcPts val="0"/>
              </a:spcBef>
              <a:spcAft>
                <a:spcPts val="0"/>
              </a:spcAft>
              <a:buClr>
                <a:srgbClr val="006EB6"/>
              </a:buClr>
              <a:buSzPts val="3500"/>
              <a:buFont typeface="Yanone Kaffeesatz"/>
              <a:buNone/>
              <a:defRPr b="0" i="0" sz="3500" u="none" cap="none" strike="noStrike">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3"/>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5959"/>
              </a:buClr>
              <a:buSzPts val="1800"/>
              <a:buFont typeface="Arial"/>
              <a:buChar char="•"/>
              <a:defRPr b="0" i="0" sz="1800" u="none" cap="none" strike="noStrike">
                <a:solidFill>
                  <a:srgbClr val="595959"/>
                </a:solidFill>
                <a:latin typeface="Open Sans"/>
                <a:ea typeface="Open Sans"/>
                <a:cs typeface="Open Sans"/>
                <a:sym typeface="Open Sans"/>
              </a:defRPr>
            </a:lvl1pPr>
            <a:lvl2pPr indent="-330200" lvl="1" marL="9144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2pPr>
            <a:lvl3pPr indent="-330200" lvl="2" marL="13716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3pPr>
            <a:lvl4pPr indent="-330200" lvl="3" marL="18288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3" name="Google Shape;13;p13"/>
          <p:cNvSpPr/>
          <p:nvPr/>
        </p:nvSpPr>
        <p:spPr>
          <a:xfrm>
            <a:off x="-180528" y="-20538"/>
            <a:ext cx="9505056" cy="360040"/>
          </a:xfrm>
          <a:prstGeom prst="rect">
            <a:avLst/>
          </a:prstGeom>
          <a:gradFill>
            <a:gsLst>
              <a:gs pos="0">
                <a:srgbClr val="006EB6"/>
              </a:gs>
              <a:gs pos="28000">
                <a:srgbClr val="006EB6"/>
              </a:gs>
              <a:gs pos="80000">
                <a:srgbClr val="013191"/>
              </a:gs>
              <a:gs pos="100000">
                <a:srgbClr val="013191"/>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6.png"/><Relationship Id="rId4" Type="http://schemas.openxmlformats.org/officeDocument/2006/relationships/hyperlink" Target="https://childmind.org/article/10-ways-to-teach-your-child-the-skills-to-prevent-sexual-abuse/" TargetMode="External"/><Relationship Id="rId9" Type="http://schemas.openxmlformats.org/officeDocument/2006/relationships/image" Target="../media/image5.png"/><Relationship Id="rId5" Type="http://schemas.openxmlformats.org/officeDocument/2006/relationships/hyperlink" Target="https://rainn.org/articles/talking-your-kids-about-sexual-assault?_ga=2.256014216.2037202238.1584806821-1623742303.1584806821" TargetMode="External"/><Relationship Id="rId6" Type="http://schemas.openxmlformats.org/officeDocument/2006/relationships/hyperlink" Target="https://www.rainn.org/articles/how-can-i-protect-my-child-sexual-assault" TargetMode="External"/><Relationship Id="rId7" Type="http://schemas.openxmlformats.org/officeDocument/2006/relationships/hyperlink" Target="http://www.socialworkerstoolbox.com/the-underwear-rule-guides-for-children-and-parents/" TargetMode="External"/><Relationship Id="rId8" Type="http://schemas.openxmlformats.org/officeDocument/2006/relationships/hyperlink" Target="https://www.nsvrc.org/prevention/link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ctrTitle"/>
          </p:nvPr>
        </p:nvSpPr>
        <p:spPr>
          <a:xfrm>
            <a:off x="467544" y="545500"/>
            <a:ext cx="777240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1F497D"/>
              </a:buClr>
              <a:buSzPts val="1800"/>
              <a:buFont typeface="Calibri"/>
              <a:buNone/>
            </a:pPr>
            <a:r>
              <a:rPr b="1" lang="it-IT" sz="1800">
                <a:solidFill>
                  <a:srgbClr val="1F497D"/>
                </a:solidFill>
                <a:latin typeface="Calibri"/>
                <a:ea typeface="Calibri"/>
                <a:cs typeface="Calibri"/>
                <a:sym typeface="Calibri"/>
              </a:rPr>
              <a:t>Material for learners Unit 5</a:t>
            </a:r>
            <a:endParaRPr/>
          </a:p>
        </p:txBody>
      </p:sp>
      <p:pic>
        <p:nvPicPr>
          <p:cNvPr id="49" name="Google Shape;49;p1"/>
          <p:cNvPicPr preferRelativeResize="0"/>
          <p:nvPr>
            <p:ph idx="2" type="body"/>
          </p:nvPr>
        </p:nvPicPr>
        <p:blipFill rotWithShape="1">
          <a:blip r:embed="rId3">
            <a:alphaModFix/>
          </a:blip>
          <a:srcRect b="0" l="0" r="0" t="0"/>
          <a:stretch/>
        </p:blipFill>
        <p:spPr>
          <a:xfrm>
            <a:off x="3347864" y="1635646"/>
            <a:ext cx="2088232" cy="1913659"/>
          </a:xfrm>
          <a:prstGeom prst="rect">
            <a:avLst/>
          </a:prstGeom>
          <a:noFill/>
          <a:ln>
            <a:noFill/>
          </a:ln>
        </p:spPr>
      </p:pic>
      <p:sp>
        <p:nvSpPr>
          <p:cNvPr id="50" name="Google Shape;50;p1"/>
          <p:cNvSpPr txBox="1"/>
          <p:nvPr/>
        </p:nvSpPr>
        <p:spPr>
          <a:xfrm>
            <a:off x="1187624" y="3941643"/>
            <a:ext cx="676875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42558C"/>
                </a:solidFill>
                <a:latin typeface="Calibri"/>
                <a:ea typeface="Calibri"/>
                <a:cs typeface="Calibri"/>
                <a:sym typeface="Calibri"/>
              </a:rPr>
              <a:t>STOP! – Sexual child abuse prevention: New methods, topics and approaches in European context</a:t>
            </a:r>
            <a:endParaRPr sz="1800">
              <a:solidFill>
                <a:srgbClr val="42558C"/>
              </a:solidFill>
              <a:latin typeface="Calibri"/>
              <a:ea typeface="Calibri"/>
              <a:cs typeface="Calibri"/>
              <a:sym typeface="Calibri"/>
            </a:endParaRPr>
          </a:p>
        </p:txBody>
      </p:sp>
      <p:pic>
        <p:nvPicPr>
          <p:cNvPr id="51" name="Google Shape;51;p1"/>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gd939070a81_1_12"/>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35" name="Google Shape;135;gd939070a81_1_12"/>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Basics of sexeducation</a:t>
            </a:r>
            <a:endParaRPr b="1" sz="2300">
              <a:solidFill>
                <a:srgbClr val="006EB6"/>
              </a:solidFill>
              <a:latin typeface="Calibri"/>
              <a:ea typeface="Calibri"/>
              <a:cs typeface="Calibri"/>
              <a:sym typeface="Calibri"/>
            </a:endParaRPr>
          </a:p>
        </p:txBody>
      </p:sp>
      <p:sp>
        <p:nvSpPr>
          <p:cNvPr id="136" name="Google Shape;136;gd939070a81_1_12"/>
          <p:cNvSpPr txBox="1"/>
          <p:nvPr/>
        </p:nvSpPr>
        <p:spPr>
          <a:xfrm>
            <a:off x="1944196" y="3482478"/>
            <a:ext cx="59448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37" name="Google Shape;137;gd939070a81_1_12"/>
          <p:cNvSpPr txBox="1"/>
          <p:nvPr/>
        </p:nvSpPr>
        <p:spPr>
          <a:xfrm>
            <a:off x="941400" y="1826600"/>
            <a:ext cx="7908600" cy="1754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Educate children that </a:t>
            </a:r>
            <a:r>
              <a:rPr b="1" lang="it-IT" sz="1800">
                <a:solidFill>
                  <a:srgbClr val="013191"/>
                </a:solidFill>
                <a:latin typeface="Calibri"/>
                <a:ea typeface="Calibri"/>
                <a:cs typeface="Calibri"/>
                <a:sym typeface="Calibri"/>
              </a:rPr>
              <a:t>saying “no” is always a possibility</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We must not ask children to do things they do not want to.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We have to help them when another child asks them to do something they are not comfortable doing.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important as well that if an adult or a child say “no” then “no” means “no”;</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 the same way if the adult or children say “yes”, then it is a “yes”. </a:t>
            </a:r>
            <a:endParaRPr sz="1800">
              <a:solidFill>
                <a:srgbClr val="013191"/>
              </a:solidFill>
              <a:latin typeface="Calibri"/>
              <a:ea typeface="Calibri"/>
              <a:cs typeface="Calibri"/>
              <a:sym typeface="Calibri"/>
            </a:endParaRPr>
          </a:p>
        </p:txBody>
      </p:sp>
      <p:sp>
        <p:nvSpPr>
          <p:cNvPr id="138" name="Google Shape;138;gd939070a81_1_12"/>
          <p:cNvSpPr txBox="1"/>
          <p:nvPr/>
        </p:nvSpPr>
        <p:spPr>
          <a:xfrm>
            <a:off x="941400" y="3911100"/>
            <a:ext cx="7824600" cy="923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Encourage children to </a:t>
            </a:r>
            <a:r>
              <a:rPr b="1" lang="it-IT" sz="1800">
                <a:solidFill>
                  <a:srgbClr val="013191"/>
                </a:solidFill>
                <a:latin typeface="Calibri"/>
                <a:ea typeface="Calibri"/>
                <a:cs typeface="Calibri"/>
                <a:sym typeface="Calibri"/>
              </a:rPr>
              <a:t>distinguish between ‘good’ and ‘bad’ secrets</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When a secret makes you feel bad, shamed or sick, it is important to share it with your parents or someone you trust.</a:t>
            </a:r>
            <a:endParaRPr sz="1800">
              <a:solidFill>
                <a:srgbClr val="013191"/>
              </a:solidFill>
              <a:latin typeface="Calibri"/>
              <a:ea typeface="Calibri"/>
              <a:cs typeface="Calibri"/>
              <a:sym typeface="Calibri"/>
            </a:endParaRPr>
          </a:p>
        </p:txBody>
      </p:sp>
      <p:pic>
        <p:nvPicPr>
          <p:cNvPr id="139" name="Google Shape;139;gd939070a81_1_12"/>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id="145" name="Google Shape;145;gd939070a81_1_22"/>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46" name="Google Shape;146;gd939070a81_1_22"/>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Basics of sexeducation</a:t>
            </a:r>
            <a:endParaRPr b="1" sz="2300">
              <a:solidFill>
                <a:srgbClr val="006EB6"/>
              </a:solidFill>
              <a:latin typeface="Calibri"/>
              <a:ea typeface="Calibri"/>
              <a:cs typeface="Calibri"/>
              <a:sym typeface="Calibri"/>
            </a:endParaRPr>
          </a:p>
        </p:txBody>
      </p:sp>
      <p:sp>
        <p:nvSpPr>
          <p:cNvPr id="147" name="Google Shape;147;gd939070a81_1_22"/>
          <p:cNvSpPr txBox="1"/>
          <p:nvPr/>
        </p:nvSpPr>
        <p:spPr>
          <a:xfrm>
            <a:off x="1944196" y="3482478"/>
            <a:ext cx="59448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48" name="Google Shape;148;gd939070a81_1_22"/>
          <p:cNvSpPr txBox="1"/>
          <p:nvPr/>
        </p:nvSpPr>
        <p:spPr>
          <a:xfrm>
            <a:off x="899400" y="2826725"/>
            <a:ext cx="79086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49" name="Google Shape;149;gd939070a81_1_22"/>
          <p:cNvSpPr txBox="1"/>
          <p:nvPr/>
        </p:nvSpPr>
        <p:spPr>
          <a:xfrm>
            <a:off x="659700" y="1776375"/>
            <a:ext cx="7824600" cy="2031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a:t>
            </a:r>
            <a:r>
              <a:rPr b="1" lang="it-IT" sz="1800">
                <a:solidFill>
                  <a:srgbClr val="013191"/>
                </a:solidFill>
                <a:latin typeface="Calibri"/>
                <a:ea typeface="Calibri"/>
                <a:cs typeface="Calibri"/>
                <a:sym typeface="Calibri"/>
              </a:rPr>
              <a:t>vital to teach children the Panty-rule</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something along the lines of: what is covered by your panty/underwear is yours and yours only.</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Sometimes mom, dad or the doctor has to touch it, or maybe help you to wash it. But this can happen only if you let them to.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If someone asks you to show or to touch, you should tell your parents or someone you trust.</a:t>
            </a:r>
            <a:endParaRPr sz="1800">
              <a:solidFill>
                <a:srgbClr val="013191"/>
              </a:solidFill>
              <a:latin typeface="Calibri"/>
              <a:ea typeface="Calibri"/>
              <a:cs typeface="Calibri"/>
              <a:sym typeface="Calibri"/>
            </a:endParaRPr>
          </a:p>
        </p:txBody>
      </p:sp>
      <p:pic>
        <p:nvPicPr>
          <p:cNvPr id="150" name="Google Shape;150;gd939070a81_1_22"/>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pic>
        <p:nvPicPr>
          <p:cNvPr id="156" name="Google Shape;156;gd939070a81_1_32"/>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57" name="Google Shape;157;gd939070a81_1_32"/>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Basics of sexeducation</a:t>
            </a:r>
            <a:endParaRPr b="1" sz="2300">
              <a:solidFill>
                <a:srgbClr val="006EB6"/>
              </a:solidFill>
              <a:latin typeface="Calibri"/>
              <a:ea typeface="Calibri"/>
              <a:cs typeface="Calibri"/>
              <a:sym typeface="Calibri"/>
            </a:endParaRPr>
          </a:p>
        </p:txBody>
      </p:sp>
      <p:sp>
        <p:nvSpPr>
          <p:cNvPr id="158" name="Google Shape;158;gd939070a81_1_32"/>
          <p:cNvSpPr txBox="1"/>
          <p:nvPr/>
        </p:nvSpPr>
        <p:spPr>
          <a:xfrm>
            <a:off x="1944196" y="3482478"/>
            <a:ext cx="59448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59" name="Google Shape;159;gd939070a81_1_32"/>
          <p:cNvSpPr txBox="1"/>
          <p:nvPr/>
        </p:nvSpPr>
        <p:spPr>
          <a:xfrm>
            <a:off x="899400" y="2826725"/>
            <a:ext cx="79086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60" name="Google Shape;160;gd939070a81_1_32"/>
          <p:cNvSpPr txBox="1"/>
          <p:nvPr/>
        </p:nvSpPr>
        <p:spPr>
          <a:xfrm>
            <a:off x="659700" y="1776375"/>
            <a:ext cx="7824600" cy="923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800">
                <a:solidFill>
                  <a:srgbClr val="013191"/>
                </a:solidFill>
                <a:latin typeface="Calibri"/>
                <a:ea typeface="Calibri"/>
                <a:cs typeface="Calibri"/>
                <a:sym typeface="Calibri"/>
              </a:rPr>
              <a:t>Children have the right to have valid information</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If they ask a question, they are probably curious about the topic. If they won’t get an answer from whom they have asked, they will find it for themselves.</a:t>
            </a:r>
            <a:endParaRPr sz="1800">
              <a:solidFill>
                <a:srgbClr val="013191"/>
              </a:solidFill>
              <a:latin typeface="Calibri"/>
              <a:ea typeface="Calibri"/>
              <a:cs typeface="Calibri"/>
              <a:sym typeface="Calibri"/>
            </a:endParaRPr>
          </a:p>
        </p:txBody>
      </p:sp>
      <p:sp>
        <p:nvSpPr>
          <p:cNvPr id="161" name="Google Shape;161;gd939070a81_1_32"/>
          <p:cNvSpPr txBox="1"/>
          <p:nvPr/>
        </p:nvSpPr>
        <p:spPr>
          <a:xfrm>
            <a:off x="714475" y="2782425"/>
            <a:ext cx="78246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it-IT" sz="1800">
                <a:solidFill>
                  <a:srgbClr val="013191"/>
                </a:solidFill>
                <a:latin typeface="Calibri"/>
                <a:ea typeface="Calibri"/>
                <a:cs typeface="Calibri"/>
                <a:sym typeface="Calibri"/>
              </a:rPr>
              <a:t>It is an important step for every adult to initiate a real and meaningful conversation with the children.</a:t>
            </a:r>
            <a:endParaRPr>
              <a:latin typeface="Open Sans"/>
              <a:ea typeface="Open Sans"/>
              <a:cs typeface="Open Sans"/>
              <a:sym typeface="Open Sans"/>
            </a:endParaRPr>
          </a:p>
        </p:txBody>
      </p:sp>
      <p:sp>
        <p:nvSpPr>
          <p:cNvPr id="162" name="Google Shape;162;gd939070a81_1_32"/>
          <p:cNvSpPr txBox="1"/>
          <p:nvPr/>
        </p:nvSpPr>
        <p:spPr>
          <a:xfrm>
            <a:off x="714600" y="3555625"/>
            <a:ext cx="8278200" cy="1569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it-IT" sz="1800">
                <a:solidFill>
                  <a:srgbClr val="013191"/>
                </a:solidFill>
                <a:latin typeface="Calibri"/>
                <a:ea typeface="Calibri"/>
                <a:cs typeface="Calibri"/>
                <a:sym typeface="Calibri"/>
              </a:rPr>
              <a:t>As an organization we should have a children safeguarding policy. </a:t>
            </a:r>
            <a:endParaRPr sz="1800">
              <a:solidFill>
                <a:srgbClr val="013191"/>
              </a:solidFill>
              <a:latin typeface="Calibri"/>
              <a:ea typeface="Calibri"/>
              <a:cs typeface="Calibri"/>
              <a:sym typeface="Calibri"/>
            </a:endParaRPr>
          </a:p>
          <a:p>
            <a:pPr indent="0" lvl="0" marL="0" rtl="0" algn="ctr">
              <a:spcBef>
                <a:spcPts val="0"/>
              </a:spcBef>
              <a:spcAft>
                <a:spcPts val="0"/>
              </a:spcAft>
              <a:buNone/>
            </a:pPr>
            <a:r>
              <a:rPr lang="it-IT" sz="1800">
                <a:solidFill>
                  <a:srgbClr val="013191"/>
                </a:solidFill>
                <a:latin typeface="Calibri"/>
                <a:ea typeface="Calibri"/>
                <a:cs typeface="Calibri"/>
                <a:sym typeface="Calibri"/>
              </a:rPr>
              <a:t> It is important to set standards of relationship f</a:t>
            </a:r>
            <a:r>
              <a:rPr lang="it-IT" sz="1800">
                <a:solidFill>
                  <a:srgbClr val="013191"/>
                </a:solidFill>
                <a:latin typeface="Calibri"/>
                <a:ea typeface="Calibri"/>
                <a:cs typeface="Calibri"/>
                <a:sym typeface="Calibri"/>
              </a:rPr>
              <a:t>or our non-professionals</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rtl="0" algn="ctr">
              <a:spcBef>
                <a:spcPts val="0"/>
              </a:spcBef>
              <a:spcAft>
                <a:spcPts val="0"/>
              </a:spcAft>
              <a:buNone/>
            </a:pPr>
            <a:r>
              <a:rPr lang="it-IT" sz="1800">
                <a:solidFill>
                  <a:srgbClr val="013191"/>
                </a:solidFill>
                <a:latin typeface="Calibri"/>
                <a:ea typeface="Calibri"/>
                <a:cs typeface="Calibri"/>
                <a:sym typeface="Calibri"/>
              </a:rPr>
              <a:t>(eg. if  you have volunteers in the camp there are more things to regulate, child protection policy is prevention, so make sure there is such a policy covering a lot of situations (sleeping, bathing, hugging etc.).</a:t>
            </a:r>
            <a:endParaRPr sz="1800">
              <a:solidFill>
                <a:srgbClr val="013191"/>
              </a:solidFill>
              <a:latin typeface="Calibri"/>
              <a:ea typeface="Calibri"/>
              <a:cs typeface="Calibri"/>
              <a:sym typeface="Calibri"/>
            </a:endParaRPr>
          </a:p>
        </p:txBody>
      </p:sp>
      <p:pic>
        <p:nvPicPr>
          <p:cNvPr id="163" name="Google Shape;163;gd939070a81_1_32"/>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pic>
        <p:nvPicPr>
          <p:cNvPr id="169" name="Google Shape;169;p1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70" name="Google Shape;170;p12"/>
          <p:cNvSpPr txBox="1"/>
          <p:nvPr/>
        </p:nvSpPr>
        <p:spPr>
          <a:xfrm>
            <a:off x="2987824" y="1294044"/>
            <a:ext cx="300691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1800" u="none" strike="noStrike">
                <a:solidFill>
                  <a:schemeClr val="dk2"/>
                </a:solidFill>
                <a:latin typeface="Calibri"/>
                <a:ea typeface="Calibri"/>
                <a:cs typeface="Calibri"/>
                <a:sym typeface="Calibri"/>
              </a:rPr>
              <a:t>References /Further Readings</a:t>
            </a:r>
            <a:endParaRPr b="1" sz="1800">
              <a:solidFill>
                <a:schemeClr val="dk2"/>
              </a:solidFill>
              <a:latin typeface="Calibri"/>
              <a:ea typeface="Calibri"/>
              <a:cs typeface="Calibri"/>
              <a:sym typeface="Calibri"/>
            </a:endParaRPr>
          </a:p>
        </p:txBody>
      </p:sp>
      <p:sp>
        <p:nvSpPr>
          <p:cNvPr id="171" name="Google Shape;171;p12"/>
          <p:cNvSpPr txBox="1"/>
          <p:nvPr/>
        </p:nvSpPr>
        <p:spPr>
          <a:xfrm>
            <a:off x="1143100" y="2267175"/>
            <a:ext cx="7227600" cy="178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it-IT" sz="1000" u="sng">
                <a:solidFill>
                  <a:srgbClr val="3367D6"/>
                </a:solidFill>
                <a:highlight>
                  <a:srgbClr val="FFFFFF"/>
                </a:highlight>
                <a:latin typeface="Roboto"/>
                <a:ea typeface="Roboto"/>
                <a:cs typeface="Roboto"/>
                <a:sym typeface="Roboto"/>
                <a:hlinkClick r:id="rId4">
                  <a:extLst>
                    <a:ext uri="{A12FA001-AC4F-418D-AE19-62706E023703}">
                      <ahyp:hlinkClr val="tx"/>
                    </a:ext>
                  </a:extLst>
                </a:hlinkClick>
              </a:rPr>
              <a:t>https://childmind.org/article/10-ways-to-teach-your-child-the-skills-to-prevent-sexual-abuse/</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it-IT" sz="1000" u="sng">
                <a:solidFill>
                  <a:srgbClr val="3367D6"/>
                </a:solidFill>
                <a:highlight>
                  <a:srgbClr val="FFFFFF"/>
                </a:highlight>
                <a:latin typeface="Roboto"/>
                <a:ea typeface="Roboto"/>
                <a:cs typeface="Roboto"/>
                <a:sym typeface="Roboto"/>
                <a:hlinkClick r:id="rId5">
                  <a:extLst>
                    <a:ext uri="{A12FA001-AC4F-418D-AE19-62706E023703}">
                      <ahyp:hlinkClr val="tx"/>
                    </a:ext>
                  </a:extLst>
                </a:hlinkClick>
              </a:rPr>
              <a:t>https://rainn.org/articles/talking-your-kids-about-sexual-assault?_ga=2.256014216.2037202238.1584806821-1623742303.1584806821</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it-IT" sz="1000" u="sng">
                <a:solidFill>
                  <a:srgbClr val="3367D6"/>
                </a:solidFill>
                <a:highlight>
                  <a:srgbClr val="FFFFFF"/>
                </a:highlight>
                <a:latin typeface="Roboto"/>
                <a:ea typeface="Roboto"/>
                <a:cs typeface="Roboto"/>
                <a:sym typeface="Roboto"/>
                <a:hlinkClick r:id="rId6">
                  <a:extLst>
                    <a:ext uri="{A12FA001-AC4F-418D-AE19-62706E023703}">
                      <ahyp:hlinkClr val="tx"/>
                    </a:ext>
                  </a:extLst>
                </a:hlinkClick>
              </a:rPr>
              <a:t>https://www.rainn.org/articles/how-can-i-protect-my-child-sexual-assault</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000">
              <a:solidFill>
                <a:srgbClr val="202124"/>
              </a:solidFill>
              <a:highlight>
                <a:srgbClr val="FFFFFF"/>
              </a:highlight>
              <a:latin typeface="Roboto"/>
              <a:ea typeface="Roboto"/>
              <a:cs typeface="Roboto"/>
              <a:sym typeface="Roboto"/>
            </a:endParaRPr>
          </a:p>
          <a:p>
            <a:pPr indent="0" lvl="0" marL="0" rtl="0" algn="l">
              <a:spcBef>
                <a:spcPts val="0"/>
              </a:spcBef>
              <a:spcAft>
                <a:spcPts val="0"/>
              </a:spcAft>
              <a:buNone/>
            </a:pPr>
            <a:r>
              <a:rPr lang="it-IT" sz="1000" u="sng">
                <a:solidFill>
                  <a:srgbClr val="3367D6"/>
                </a:solidFill>
                <a:highlight>
                  <a:srgbClr val="FFFFFF"/>
                </a:highlight>
                <a:latin typeface="Roboto"/>
                <a:ea typeface="Roboto"/>
                <a:cs typeface="Roboto"/>
                <a:sym typeface="Roboto"/>
                <a:hlinkClick r:id="rId7">
                  <a:extLst>
                    <a:ext uri="{A12FA001-AC4F-418D-AE19-62706E023703}">
                      <ahyp:hlinkClr val="tx"/>
                    </a:ext>
                  </a:extLst>
                </a:hlinkClick>
              </a:rPr>
              <a:t>http://www.socialworkerstoolbox.com/the-underwear-rule-guides-for-children-and-parents/</a:t>
            </a:r>
            <a:endParaRPr/>
          </a:p>
          <a:p>
            <a:pPr indent="0" lvl="0" marL="0" rtl="0" algn="l">
              <a:spcBef>
                <a:spcPts val="0"/>
              </a:spcBef>
              <a:spcAft>
                <a:spcPts val="0"/>
              </a:spcAft>
              <a:buNone/>
            </a:pPr>
            <a:r>
              <a:t/>
            </a:r>
            <a:endParaRPr/>
          </a:p>
          <a:p>
            <a:pPr indent="0" lvl="0" marL="0" rtl="0" algn="l">
              <a:spcBef>
                <a:spcPts val="0"/>
              </a:spcBef>
              <a:spcAft>
                <a:spcPts val="0"/>
              </a:spcAft>
              <a:buNone/>
            </a:pPr>
            <a:r>
              <a:rPr lang="it-IT" sz="1000" u="sng">
                <a:solidFill>
                  <a:srgbClr val="3367D6"/>
                </a:solidFill>
                <a:highlight>
                  <a:srgbClr val="FFFFFF"/>
                </a:highlight>
                <a:latin typeface="Roboto"/>
                <a:ea typeface="Roboto"/>
                <a:cs typeface="Roboto"/>
                <a:sym typeface="Roboto"/>
                <a:hlinkClick r:id="rId8">
                  <a:extLst>
                    <a:ext uri="{A12FA001-AC4F-418D-AE19-62706E023703}">
                      <ahyp:hlinkClr val="tx"/>
                    </a:ext>
                  </a:extLst>
                </a:hlinkClick>
              </a:rPr>
              <a:t>https://www.nsvrc.org/prevention/links</a:t>
            </a:r>
            <a:endParaRPr/>
          </a:p>
        </p:txBody>
      </p:sp>
      <p:pic>
        <p:nvPicPr>
          <p:cNvPr id="172" name="Google Shape;172;p12"/>
          <p:cNvPicPr preferRelativeResize="0"/>
          <p:nvPr/>
        </p:nvPicPr>
        <p:blipFill>
          <a:blip r:embed="rId9">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57" name="Google Shape;57;p2"/>
          <p:cNvSpPr txBox="1"/>
          <p:nvPr/>
        </p:nvSpPr>
        <p:spPr>
          <a:xfrm>
            <a:off x="2151750" y="1706550"/>
            <a:ext cx="4840500" cy="18318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500">
                <a:solidFill>
                  <a:srgbClr val="FF0000"/>
                </a:solidFill>
                <a:latin typeface="Calibri"/>
                <a:ea typeface="Calibri"/>
                <a:cs typeface="Calibri"/>
                <a:sym typeface="Calibri"/>
              </a:rPr>
              <a:t>PREVENTION</a:t>
            </a:r>
            <a:endParaRPr sz="2500">
              <a:solidFill>
                <a:srgbClr val="FF0000"/>
              </a:solidFill>
              <a:latin typeface="Calibri"/>
              <a:ea typeface="Calibri"/>
              <a:cs typeface="Calibri"/>
              <a:sym typeface="Calibri"/>
            </a:endParaRPr>
          </a:p>
          <a:p>
            <a:pPr indent="0" lvl="0" marL="0" marR="0" rtl="0" algn="l">
              <a:spcBef>
                <a:spcPts val="0"/>
              </a:spcBef>
              <a:spcAft>
                <a:spcPts val="0"/>
              </a:spcAft>
              <a:buNone/>
            </a:pPr>
            <a:r>
              <a:rPr lang="it-IT" sz="2200">
                <a:solidFill>
                  <a:schemeClr val="dk2"/>
                </a:solidFill>
                <a:latin typeface="Calibri"/>
                <a:ea typeface="Calibri"/>
                <a:cs typeface="Calibri"/>
                <a:sym typeface="Calibri"/>
              </a:rPr>
              <a:t> </a:t>
            </a:r>
            <a:endParaRPr sz="2200">
              <a:solidFill>
                <a:schemeClr val="dk2"/>
              </a:solidFill>
              <a:latin typeface="Calibri"/>
              <a:ea typeface="Calibri"/>
              <a:cs typeface="Calibri"/>
              <a:sym typeface="Calibri"/>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The meaning of the prevention</a:t>
            </a:r>
            <a:endParaRPr b="1" sz="2200">
              <a:solidFill>
                <a:schemeClr val="dk2"/>
              </a:solidFill>
              <a:latin typeface="Calibri"/>
              <a:ea typeface="Calibri"/>
              <a:cs typeface="Calibri"/>
              <a:sym typeface="Calibri"/>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What to do as an adult?</a:t>
            </a:r>
            <a:endParaRPr b="1" sz="2200">
              <a:solidFill>
                <a:schemeClr val="dk2"/>
              </a:solidFill>
              <a:latin typeface="Calibri"/>
              <a:ea typeface="Calibri"/>
              <a:cs typeface="Calibri"/>
              <a:sym typeface="Calibri"/>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Sexeducation</a:t>
            </a:r>
            <a:endParaRPr/>
          </a:p>
        </p:txBody>
      </p:sp>
      <p:pic>
        <p:nvPicPr>
          <p:cNvPr id="58" name="Google Shape;58;p2"/>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pic>
        <p:nvPicPr>
          <p:cNvPr id="63" name="Google Shape;63;p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64" name="Google Shape;64;p3"/>
          <p:cNvSpPr txBox="1"/>
          <p:nvPr/>
        </p:nvSpPr>
        <p:spPr>
          <a:xfrm>
            <a:off x="1895549" y="1707650"/>
            <a:ext cx="5777700" cy="19701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200">
                <a:solidFill>
                  <a:schemeClr val="dk2"/>
                </a:solidFill>
                <a:latin typeface="Calibri"/>
                <a:ea typeface="Calibri"/>
                <a:cs typeface="Calibri"/>
                <a:sym typeface="Calibri"/>
              </a:rPr>
              <a:t>Learning objectives</a:t>
            </a:r>
            <a:endParaRPr b="1" sz="2200">
              <a:solidFill>
                <a:schemeClr val="dk2"/>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2"/>
              </a:solidFill>
              <a:latin typeface="Calibri"/>
              <a:ea typeface="Calibri"/>
              <a:cs typeface="Calibri"/>
              <a:sym typeface="Calibri"/>
            </a:endParaRPr>
          </a:p>
          <a:p>
            <a:pPr indent="-355600" lvl="0" marL="360000" rtl="0" algn="l">
              <a:spcBef>
                <a:spcPts val="0"/>
              </a:spcBef>
              <a:spcAft>
                <a:spcPts val="0"/>
              </a:spcAft>
              <a:buClr>
                <a:schemeClr val="dk2"/>
              </a:buClr>
              <a:buSzPts val="2000"/>
              <a:buChar char="•"/>
            </a:pPr>
            <a:r>
              <a:rPr lang="it-IT" sz="2000">
                <a:solidFill>
                  <a:schemeClr val="dk2"/>
                </a:solidFill>
                <a:latin typeface="Calibri"/>
                <a:ea typeface="Calibri"/>
                <a:cs typeface="Calibri"/>
                <a:sym typeface="Calibri"/>
              </a:rPr>
              <a:t>What does prevention in this topic mean?</a:t>
            </a:r>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How can we prevent the sexual abuse? </a:t>
            </a:r>
            <a:endParaRPr sz="2000">
              <a:solidFill>
                <a:schemeClr val="dk2"/>
              </a:solidFill>
              <a:latin typeface="Calibri"/>
              <a:ea typeface="Calibri"/>
              <a:cs typeface="Calibri"/>
              <a:sym typeface="Calibri"/>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What to do exactly as an adult/a nonprofessional?</a:t>
            </a:r>
            <a:r>
              <a:rPr lang="it-IT" sz="2000">
                <a:solidFill>
                  <a:schemeClr val="dk2"/>
                </a:solidFill>
                <a:latin typeface="Calibri"/>
                <a:ea typeface="Calibri"/>
                <a:cs typeface="Calibri"/>
                <a:sym typeface="Calibri"/>
              </a:rPr>
              <a:t> </a:t>
            </a:r>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Basics of sexeducation</a:t>
            </a:r>
            <a:endParaRPr sz="2000">
              <a:solidFill>
                <a:schemeClr val="dk2"/>
              </a:solidFill>
              <a:latin typeface="Calibri"/>
              <a:ea typeface="Calibri"/>
              <a:cs typeface="Calibri"/>
              <a:sym typeface="Calibri"/>
            </a:endParaRPr>
          </a:p>
        </p:txBody>
      </p:sp>
      <p:pic>
        <p:nvPicPr>
          <p:cNvPr id="65" name="Google Shape;65;p3"/>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pic>
        <p:nvPicPr>
          <p:cNvPr id="71" name="Google Shape;71;p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id="72" name="Google Shape;72;p4"/>
          <p:cNvPicPr preferRelativeResize="0"/>
          <p:nvPr/>
        </p:nvPicPr>
        <p:blipFill>
          <a:blip r:embed="rId4">
            <a:alphaModFix/>
          </a:blip>
          <a:stretch>
            <a:fillRect/>
          </a:stretch>
        </p:blipFill>
        <p:spPr>
          <a:xfrm>
            <a:off x="2828107" y="1647910"/>
            <a:ext cx="3079068" cy="2052712"/>
          </a:xfrm>
          <a:prstGeom prst="rect">
            <a:avLst/>
          </a:prstGeom>
          <a:noFill/>
          <a:ln>
            <a:noFill/>
          </a:ln>
        </p:spPr>
      </p:pic>
      <p:pic>
        <p:nvPicPr>
          <p:cNvPr id="73" name="Google Shape;73;p4"/>
          <p:cNvPicPr preferRelativeResize="0"/>
          <p:nvPr/>
        </p:nvPicPr>
        <p:blipFill>
          <a:blip r:embed="rId5">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5"/>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80" name="Google Shape;80;p5"/>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What does prevention in this topic mean?</a:t>
            </a:r>
            <a:endParaRPr b="1" sz="2300">
              <a:solidFill>
                <a:srgbClr val="006EB6"/>
              </a:solidFill>
              <a:latin typeface="Calibri"/>
              <a:ea typeface="Calibri"/>
              <a:cs typeface="Calibri"/>
              <a:sym typeface="Calibri"/>
            </a:endParaRPr>
          </a:p>
        </p:txBody>
      </p:sp>
      <p:sp>
        <p:nvSpPr>
          <p:cNvPr id="81" name="Google Shape;81;p5"/>
          <p:cNvSpPr txBox="1"/>
          <p:nvPr/>
        </p:nvSpPr>
        <p:spPr>
          <a:xfrm>
            <a:off x="1599571" y="1994228"/>
            <a:ext cx="59448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000000"/>
              </a:buClr>
              <a:buFont typeface="Arial"/>
              <a:buNone/>
            </a:pPr>
            <a:r>
              <a:rPr lang="it-IT" sz="1800">
                <a:solidFill>
                  <a:srgbClr val="013191"/>
                </a:solidFill>
                <a:latin typeface="Calibri"/>
                <a:ea typeface="Calibri"/>
                <a:cs typeface="Calibri"/>
                <a:sym typeface="Calibri"/>
              </a:rPr>
              <a:t>Preventing child sexual abuse means taking steps before children are harmed.</a:t>
            </a:r>
            <a:endParaRPr sz="1800">
              <a:solidFill>
                <a:srgbClr val="013191"/>
              </a:solidFill>
              <a:latin typeface="Calibri"/>
              <a:ea typeface="Calibri"/>
              <a:cs typeface="Calibri"/>
              <a:sym typeface="Calibri"/>
            </a:endParaRPr>
          </a:p>
        </p:txBody>
      </p:sp>
      <p:sp>
        <p:nvSpPr>
          <p:cNvPr id="82" name="Google Shape;82;p5"/>
          <p:cNvSpPr txBox="1"/>
          <p:nvPr/>
        </p:nvSpPr>
        <p:spPr>
          <a:xfrm>
            <a:off x="1781825" y="2986700"/>
            <a:ext cx="5799000" cy="1015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it-IT" sz="1800">
                <a:solidFill>
                  <a:srgbClr val="013191"/>
                </a:solidFill>
                <a:latin typeface="Calibri"/>
                <a:ea typeface="Calibri"/>
                <a:cs typeface="Calibri"/>
                <a:sym typeface="Calibri"/>
              </a:rPr>
              <a:t>Prevention programs usually focus on education of children presenting how they can recognize instances of abuse and explaining how they can protect themselves.</a:t>
            </a:r>
            <a:endParaRPr sz="1800">
              <a:solidFill>
                <a:srgbClr val="013191"/>
              </a:solidFill>
              <a:latin typeface="Calibri"/>
              <a:ea typeface="Calibri"/>
              <a:cs typeface="Calibri"/>
              <a:sym typeface="Calibri"/>
            </a:endParaRPr>
          </a:p>
        </p:txBody>
      </p:sp>
      <p:pic>
        <p:nvPicPr>
          <p:cNvPr id="83" name="Google Shape;83;p5"/>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transition spd="slow">
    <p:wipe dir="l"/>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id="89" name="Google Shape;89;gdb210c77b4_0_1"/>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90" name="Google Shape;90;gdb210c77b4_0_1"/>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How can we preven</a:t>
            </a:r>
            <a:r>
              <a:rPr b="1" lang="it-IT" sz="2300">
                <a:solidFill>
                  <a:srgbClr val="006EB6"/>
                </a:solidFill>
                <a:latin typeface="Calibri"/>
                <a:ea typeface="Calibri"/>
                <a:cs typeface="Calibri"/>
                <a:sym typeface="Calibri"/>
              </a:rPr>
              <a:t>t the sexual child abuse? </a:t>
            </a:r>
            <a:endParaRPr b="1" sz="2300">
              <a:solidFill>
                <a:srgbClr val="006EB6"/>
              </a:solidFill>
              <a:latin typeface="Calibri"/>
              <a:ea typeface="Calibri"/>
              <a:cs typeface="Calibri"/>
              <a:sym typeface="Calibri"/>
            </a:endParaRPr>
          </a:p>
        </p:txBody>
      </p:sp>
      <p:sp>
        <p:nvSpPr>
          <p:cNvPr id="91" name="Google Shape;91;gdb210c77b4_0_1"/>
          <p:cNvSpPr txBox="1"/>
          <p:nvPr/>
        </p:nvSpPr>
        <p:spPr>
          <a:xfrm>
            <a:off x="1641621" y="2641378"/>
            <a:ext cx="5944800" cy="1200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We need a powerful message that encourages parents, caregiver and every responsible adult, who are getting in touch with children, that sexual abuse of children is a crime, so that it is everyone’s responsibility.</a:t>
            </a:r>
            <a:endParaRPr sz="1800">
              <a:solidFill>
                <a:srgbClr val="013191"/>
              </a:solidFill>
              <a:latin typeface="Calibri"/>
              <a:ea typeface="Calibri"/>
              <a:cs typeface="Calibri"/>
              <a:sym typeface="Calibri"/>
            </a:endParaRPr>
          </a:p>
        </p:txBody>
      </p:sp>
      <p:sp>
        <p:nvSpPr>
          <p:cNvPr id="92" name="Google Shape;92;gdb210c77b4_0_1"/>
          <p:cNvSpPr txBox="1"/>
          <p:nvPr/>
        </p:nvSpPr>
        <p:spPr>
          <a:xfrm>
            <a:off x="1565950" y="1850425"/>
            <a:ext cx="63594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Adults, professionals, and community require knowledge about prevention to empower children to protect themselves.</a:t>
            </a:r>
            <a:endParaRPr sz="1800">
              <a:solidFill>
                <a:srgbClr val="013191"/>
              </a:solidFill>
              <a:latin typeface="Calibri"/>
              <a:ea typeface="Calibri"/>
              <a:cs typeface="Calibri"/>
              <a:sym typeface="Calibri"/>
            </a:endParaRPr>
          </a:p>
        </p:txBody>
      </p:sp>
      <p:sp>
        <p:nvSpPr>
          <p:cNvPr id="93" name="Google Shape;93;gdb210c77b4_0_1"/>
          <p:cNvSpPr txBox="1"/>
          <p:nvPr/>
        </p:nvSpPr>
        <p:spPr>
          <a:xfrm>
            <a:off x="1552075" y="3986425"/>
            <a:ext cx="63594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Sexual education is vital, children deserve knowledge adjusted to their age.</a:t>
            </a:r>
            <a:endParaRPr sz="1800">
              <a:solidFill>
                <a:srgbClr val="013191"/>
              </a:solidFill>
              <a:latin typeface="Calibri"/>
              <a:ea typeface="Calibri"/>
              <a:cs typeface="Calibri"/>
              <a:sym typeface="Calibri"/>
            </a:endParaRPr>
          </a:p>
        </p:txBody>
      </p:sp>
      <p:pic>
        <p:nvPicPr>
          <p:cNvPr id="94" name="Google Shape;94;gdb210c77b4_0_1"/>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gdb210c77b4_0_12"/>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01" name="Google Shape;101;gdb210c77b4_0_12"/>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What to do exactly as an adult?</a:t>
            </a:r>
            <a:endParaRPr b="1" sz="2300">
              <a:solidFill>
                <a:srgbClr val="006EB6"/>
              </a:solidFill>
              <a:latin typeface="Calibri"/>
              <a:ea typeface="Calibri"/>
              <a:cs typeface="Calibri"/>
              <a:sym typeface="Calibri"/>
            </a:endParaRPr>
          </a:p>
        </p:txBody>
      </p:sp>
      <p:sp>
        <p:nvSpPr>
          <p:cNvPr id="102" name="Google Shape;102;gdb210c77b4_0_12"/>
          <p:cNvSpPr txBox="1"/>
          <p:nvPr/>
        </p:nvSpPr>
        <p:spPr>
          <a:xfrm>
            <a:off x="1532371" y="2463753"/>
            <a:ext cx="59448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best to start talking about it as early as possible and the conversation doesn’t need to be ‘a big talk’.</a:t>
            </a:r>
            <a:endParaRPr sz="1800">
              <a:solidFill>
                <a:srgbClr val="013191"/>
              </a:solidFill>
              <a:latin typeface="Calibri"/>
              <a:ea typeface="Calibri"/>
              <a:cs typeface="Calibri"/>
              <a:sym typeface="Calibri"/>
            </a:endParaRPr>
          </a:p>
        </p:txBody>
      </p:sp>
      <p:sp>
        <p:nvSpPr>
          <p:cNvPr id="103" name="Google Shape;103;gdb210c77b4_0_12"/>
          <p:cNvSpPr txBox="1"/>
          <p:nvPr/>
        </p:nvSpPr>
        <p:spPr>
          <a:xfrm>
            <a:off x="1361600" y="1732750"/>
            <a:ext cx="7177500" cy="6465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Very important thing is to be comfortable talking about sexuality because the children will feel it and they will know that they can talk to you.</a:t>
            </a:r>
            <a:endParaRPr sz="1800">
              <a:solidFill>
                <a:srgbClr val="013191"/>
              </a:solidFill>
              <a:latin typeface="Calibri"/>
              <a:ea typeface="Calibri"/>
              <a:cs typeface="Calibri"/>
              <a:sym typeface="Calibri"/>
            </a:endParaRPr>
          </a:p>
        </p:txBody>
      </p:sp>
      <p:sp>
        <p:nvSpPr>
          <p:cNvPr id="104" name="Google Shape;104;gdb210c77b4_0_12"/>
          <p:cNvSpPr txBox="1"/>
          <p:nvPr/>
        </p:nvSpPr>
        <p:spPr>
          <a:xfrm>
            <a:off x="1361600" y="3305500"/>
            <a:ext cx="7177500" cy="923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If a child asks questions about sexuality, we can initiate a conversation about it. Usually it helps a lot when children can share their thoughts with an adult without the need for answers</a:t>
            </a:r>
            <a:r>
              <a:rPr lang="it-IT" sz="1800">
                <a:solidFill>
                  <a:srgbClr val="013191"/>
                </a:solidFill>
                <a:latin typeface="Calibri"/>
                <a:ea typeface="Calibri"/>
                <a:cs typeface="Calibri"/>
                <a:sym typeface="Calibri"/>
              </a:rPr>
              <a:t>.</a:t>
            </a:r>
            <a:endParaRPr sz="1800">
              <a:solidFill>
                <a:srgbClr val="013191"/>
              </a:solidFill>
              <a:latin typeface="Calibri"/>
              <a:ea typeface="Calibri"/>
              <a:cs typeface="Calibri"/>
              <a:sym typeface="Calibri"/>
            </a:endParaRPr>
          </a:p>
        </p:txBody>
      </p:sp>
      <p:pic>
        <p:nvPicPr>
          <p:cNvPr id="105" name="Google Shape;105;gdb210c77b4_0_12"/>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gdb210c77b4_0_25"/>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12" name="Google Shape;112;gdb210c77b4_0_25"/>
          <p:cNvSpPr txBox="1"/>
          <p:nvPr/>
        </p:nvSpPr>
        <p:spPr>
          <a:xfrm>
            <a:off x="1319575" y="1201850"/>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What to do exactly as a nonprofessional?</a:t>
            </a:r>
            <a:endParaRPr b="1" sz="2300">
              <a:solidFill>
                <a:srgbClr val="006EB6"/>
              </a:solidFill>
              <a:latin typeface="Calibri"/>
              <a:ea typeface="Calibri"/>
              <a:cs typeface="Calibri"/>
              <a:sym typeface="Calibri"/>
            </a:endParaRPr>
          </a:p>
        </p:txBody>
      </p:sp>
      <p:sp>
        <p:nvSpPr>
          <p:cNvPr id="113" name="Google Shape;113;gdb210c77b4_0_25"/>
          <p:cNvSpPr txBox="1"/>
          <p:nvPr/>
        </p:nvSpPr>
        <p:spPr>
          <a:xfrm>
            <a:off x="1944196" y="3482478"/>
            <a:ext cx="59448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14" name="Google Shape;114;gdb210c77b4_0_25"/>
          <p:cNvSpPr txBox="1"/>
          <p:nvPr/>
        </p:nvSpPr>
        <p:spPr>
          <a:xfrm>
            <a:off x="1255025" y="1826608"/>
            <a:ext cx="7177500" cy="923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I</a:t>
            </a:r>
            <a:r>
              <a:rPr lang="it-IT" sz="1800">
                <a:solidFill>
                  <a:srgbClr val="013191"/>
                </a:solidFill>
                <a:latin typeface="Calibri"/>
                <a:ea typeface="Calibri"/>
                <a:cs typeface="Calibri"/>
                <a:sym typeface="Calibri"/>
              </a:rPr>
              <a:t>n a conversation with a child, i</a:t>
            </a:r>
            <a:r>
              <a:rPr lang="it-IT" sz="1800">
                <a:solidFill>
                  <a:srgbClr val="013191"/>
                </a:solidFill>
                <a:latin typeface="Calibri"/>
                <a:ea typeface="Calibri"/>
                <a:cs typeface="Calibri"/>
                <a:sym typeface="Calibri"/>
              </a:rPr>
              <a:t>t is easier and more effective if you use simple words  that provide comprehensible and enough information, and use those names for the intimate parts which they use.</a:t>
            </a:r>
            <a:endParaRPr sz="1800">
              <a:solidFill>
                <a:srgbClr val="013191"/>
              </a:solidFill>
              <a:latin typeface="Calibri"/>
              <a:ea typeface="Calibri"/>
              <a:cs typeface="Calibri"/>
              <a:sym typeface="Calibri"/>
            </a:endParaRPr>
          </a:p>
        </p:txBody>
      </p:sp>
      <p:sp>
        <p:nvSpPr>
          <p:cNvPr id="115" name="Google Shape;115;gdb210c77b4_0_25"/>
          <p:cNvSpPr txBox="1"/>
          <p:nvPr/>
        </p:nvSpPr>
        <p:spPr>
          <a:xfrm>
            <a:off x="1327850" y="3019750"/>
            <a:ext cx="7177500" cy="923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We can set examples on how to respect each other’s boundaries, e.g. not to hug them when they do not want or when they want to change to keep a distance as required by the age of the child</a:t>
            </a:r>
            <a:r>
              <a:rPr lang="it-IT" sz="1800">
                <a:solidFill>
                  <a:srgbClr val="013191"/>
                </a:solidFill>
                <a:latin typeface="Calibri"/>
                <a:ea typeface="Calibri"/>
                <a:cs typeface="Calibri"/>
                <a:sym typeface="Calibri"/>
              </a:rPr>
              <a:t>.</a:t>
            </a:r>
            <a:endParaRPr sz="1800">
              <a:solidFill>
                <a:srgbClr val="013191"/>
              </a:solidFill>
              <a:latin typeface="Calibri"/>
              <a:ea typeface="Calibri"/>
              <a:cs typeface="Calibri"/>
              <a:sym typeface="Calibri"/>
            </a:endParaRPr>
          </a:p>
        </p:txBody>
      </p:sp>
      <p:sp>
        <p:nvSpPr>
          <p:cNvPr id="116" name="Google Shape;116;gdb210c77b4_0_25"/>
          <p:cNvSpPr txBox="1"/>
          <p:nvPr/>
        </p:nvSpPr>
        <p:spPr>
          <a:xfrm>
            <a:off x="1535450" y="4086025"/>
            <a:ext cx="69699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500"/>
              </a:spcAft>
              <a:buClr>
                <a:schemeClr val="dk1"/>
              </a:buClr>
              <a:buSzPts val="1100"/>
              <a:buFont typeface="Arial"/>
              <a:buNone/>
            </a:pPr>
            <a:r>
              <a:rPr lang="it-IT" sz="1800">
                <a:solidFill>
                  <a:srgbClr val="013191"/>
                </a:solidFill>
                <a:latin typeface="Calibri"/>
                <a:ea typeface="Calibri"/>
                <a:cs typeface="Calibri"/>
                <a:sym typeface="Calibri"/>
              </a:rPr>
              <a:t>I</a:t>
            </a:r>
            <a:r>
              <a:rPr lang="it-IT" sz="1800">
                <a:solidFill>
                  <a:srgbClr val="013191"/>
                </a:solidFill>
                <a:latin typeface="Calibri"/>
                <a:ea typeface="Calibri"/>
                <a:cs typeface="Calibri"/>
                <a:sym typeface="Calibri"/>
              </a:rPr>
              <a:t>f you need help get to</a:t>
            </a:r>
            <a:r>
              <a:rPr lang="it-IT" sz="1800">
                <a:solidFill>
                  <a:srgbClr val="013191"/>
                </a:solidFill>
                <a:latin typeface="Calibri"/>
                <a:ea typeface="Calibri"/>
                <a:cs typeface="Calibri"/>
                <a:sym typeface="Calibri"/>
              </a:rPr>
              <a:t> know your local resources, so that you will know who to contact .</a:t>
            </a:r>
            <a:endParaRPr sz="1800">
              <a:solidFill>
                <a:srgbClr val="013191"/>
              </a:solidFill>
              <a:latin typeface="Calibri"/>
              <a:ea typeface="Calibri"/>
              <a:cs typeface="Calibri"/>
              <a:sym typeface="Calibri"/>
            </a:endParaRPr>
          </a:p>
        </p:txBody>
      </p:sp>
      <p:pic>
        <p:nvPicPr>
          <p:cNvPr id="117" name="Google Shape;117;gdb210c77b4_0_25"/>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pic>
        <p:nvPicPr>
          <p:cNvPr id="123" name="Google Shape;123;gd939070a81_1_1"/>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124" name="Google Shape;124;gd939070a81_1_1"/>
          <p:cNvSpPr txBox="1"/>
          <p:nvPr/>
        </p:nvSpPr>
        <p:spPr>
          <a:xfrm>
            <a:off x="1336400" y="1067375"/>
            <a:ext cx="6824400" cy="446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Basics of sexeducation</a:t>
            </a:r>
            <a:endParaRPr b="1" sz="2300">
              <a:solidFill>
                <a:srgbClr val="006EB6"/>
              </a:solidFill>
              <a:latin typeface="Calibri"/>
              <a:ea typeface="Calibri"/>
              <a:cs typeface="Calibri"/>
              <a:sym typeface="Calibri"/>
            </a:endParaRPr>
          </a:p>
        </p:txBody>
      </p:sp>
      <p:sp>
        <p:nvSpPr>
          <p:cNvPr id="125" name="Google Shape;125;gd939070a81_1_1"/>
          <p:cNvSpPr txBox="1"/>
          <p:nvPr/>
        </p:nvSpPr>
        <p:spPr>
          <a:xfrm>
            <a:off x="1944196" y="3482478"/>
            <a:ext cx="5944800" cy="369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p:txBody>
      </p:sp>
      <p:sp>
        <p:nvSpPr>
          <p:cNvPr id="126" name="Google Shape;126;gd939070a81_1_1"/>
          <p:cNvSpPr txBox="1"/>
          <p:nvPr/>
        </p:nvSpPr>
        <p:spPr>
          <a:xfrm>
            <a:off x="899400" y="1620775"/>
            <a:ext cx="7908600" cy="17547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800">
                <a:solidFill>
                  <a:srgbClr val="013191"/>
                </a:solidFill>
                <a:latin typeface="Calibri"/>
                <a:ea typeface="Calibri"/>
                <a:cs typeface="Calibri"/>
                <a:sym typeface="Calibri"/>
              </a:rPr>
              <a:t>Sexuality is not only sex.</a:t>
            </a:r>
            <a:r>
              <a:rPr lang="it-IT" sz="1800">
                <a:solidFill>
                  <a:srgbClr val="013191"/>
                </a:solidFill>
                <a:latin typeface="Calibri"/>
                <a:ea typeface="Calibri"/>
                <a:cs typeface="Calibri"/>
                <a:sym typeface="Calibri"/>
              </a:rPr>
              <a:t>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much more holistic and deep, including the content about feelings, relationships, body, communication, safety, health and many other things as well. This means lifelong learning.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There is no such a thing as ‘the talk’. There should be lots of conversations/discussions about the topic.</a:t>
            </a:r>
            <a:endParaRPr sz="1800">
              <a:solidFill>
                <a:srgbClr val="013191"/>
              </a:solidFill>
              <a:latin typeface="Calibri"/>
              <a:ea typeface="Calibri"/>
              <a:cs typeface="Calibri"/>
              <a:sym typeface="Calibri"/>
            </a:endParaRPr>
          </a:p>
        </p:txBody>
      </p:sp>
      <p:sp>
        <p:nvSpPr>
          <p:cNvPr id="127" name="Google Shape;127;gd939070a81_1_1"/>
          <p:cNvSpPr txBox="1"/>
          <p:nvPr/>
        </p:nvSpPr>
        <p:spPr>
          <a:xfrm>
            <a:off x="941400" y="3549700"/>
            <a:ext cx="7824600" cy="12006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800">
                <a:solidFill>
                  <a:srgbClr val="013191"/>
                </a:solidFill>
                <a:latin typeface="Calibri"/>
                <a:ea typeface="Calibri"/>
                <a:cs typeface="Calibri"/>
                <a:sym typeface="Calibri"/>
              </a:rPr>
              <a:t>Name the intimate parts! </a:t>
            </a:r>
            <a:endParaRPr b="1"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It is important to have an agreement how to name the intimate parts and pay attention to the child’s shyness, but also convey there isn’t a taboo to talk about some parts of their bodies.</a:t>
            </a:r>
            <a:endParaRPr sz="1800">
              <a:solidFill>
                <a:srgbClr val="013191"/>
              </a:solidFill>
              <a:latin typeface="Calibri"/>
              <a:ea typeface="Calibri"/>
              <a:cs typeface="Calibri"/>
              <a:sym typeface="Calibri"/>
            </a:endParaRPr>
          </a:p>
        </p:txBody>
      </p:sp>
      <p:pic>
        <p:nvPicPr>
          <p:cNvPr id="128" name="Google Shape;128;gd939070a81_1_1"/>
          <p:cNvPicPr preferRelativeResize="0"/>
          <p:nvPr/>
        </p:nvPicPr>
        <p:blipFill>
          <a:blip r:embed="rId4">
            <a:alphaModFix/>
          </a:blip>
          <a:stretch>
            <a:fillRect/>
          </a:stretch>
        </p:blipFill>
        <p:spPr>
          <a:xfrm>
            <a:off x="194675" y="381325"/>
            <a:ext cx="1091300" cy="1091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resentazione CESIE 2018_2">
  <a:themeElements>
    <a:clrScheme name="Executive">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2018-02-09T10:33:29Z</dcterms:created>
  <dc:creator>Alex</dc:creator>
</cp:coreProperties>
</file>