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rial Narrow"/>
      <p:regular r:id="rId17"/>
      <p:bold r:id="rId18"/>
      <p:italic r:id="rId19"/>
      <p:boldItalic r:id="rId20"/>
    </p:embeddedFont>
    <p:embeddedFont>
      <p:font typeface="Palatino Linotype"/>
      <p:regular r:id="rId21"/>
      <p:bold r:id="rId22"/>
      <p:italic r:id="rId23"/>
      <p:boldItalic r:id="rId24"/>
    </p:embeddedFont>
    <p:embeddedFont>
      <p:font typeface="Yanone Kaffeesatz"/>
      <p:regular r:id="rId25"/>
      <p:bold r:id="rId26"/>
    </p:embeddedFont>
    <p:embeddedFont>
      <p:font typeface="Open Sans"/>
      <p:regular r:id="rId27"/>
      <p:bold r:id="rId28"/>
      <p:italic r:id="rId29"/>
      <p:boldItalic r:id="rId30"/>
    </p:embeddedFont>
    <p:embeddedFont>
      <p:font typeface="Century Gothic"/>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5" roundtripDataSignature="AMtx7mhmeeI9QwJIlLYmKDWRC49WfsIWR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ialNarrow-boldItalic.fntdata"/><Relationship Id="rId22" Type="http://schemas.openxmlformats.org/officeDocument/2006/relationships/font" Target="fonts/PalatinoLinotype-bold.fntdata"/><Relationship Id="rId21" Type="http://schemas.openxmlformats.org/officeDocument/2006/relationships/font" Target="fonts/PalatinoLinotype-regular.fntdata"/><Relationship Id="rId24" Type="http://schemas.openxmlformats.org/officeDocument/2006/relationships/font" Target="fonts/PalatinoLinotype-boldItalic.fntdata"/><Relationship Id="rId23" Type="http://schemas.openxmlformats.org/officeDocument/2006/relationships/font" Target="fonts/PalatinoLinotyp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YanoneKaffeesatz-bold.fntdata"/><Relationship Id="rId25" Type="http://schemas.openxmlformats.org/officeDocument/2006/relationships/font" Target="fonts/YanoneKaffeesatz-regular.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enturyGothic-regular.fntdata"/><Relationship Id="rId30" Type="http://schemas.openxmlformats.org/officeDocument/2006/relationships/font" Target="fonts/OpenSans-boldItalic.fntdata"/><Relationship Id="rId11" Type="http://schemas.openxmlformats.org/officeDocument/2006/relationships/slide" Target="slides/slide6.xml"/><Relationship Id="rId33" Type="http://schemas.openxmlformats.org/officeDocument/2006/relationships/font" Target="fonts/CenturyGothic-italic.fntdata"/><Relationship Id="rId10" Type="http://schemas.openxmlformats.org/officeDocument/2006/relationships/slide" Target="slides/slide5.xml"/><Relationship Id="rId32" Type="http://schemas.openxmlformats.org/officeDocument/2006/relationships/font" Target="fonts/CenturyGothic-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CenturyGothic-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rialNarrow-regular.fntdata"/><Relationship Id="rId16" Type="http://schemas.openxmlformats.org/officeDocument/2006/relationships/slide" Target="slides/slide11.xml"/><Relationship Id="rId19" Type="http://schemas.openxmlformats.org/officeDocument/2006/relationships/font" Target="fonts/ArialNarrow-italic.fntdata"/><Relationship Id="rId18" Type="http://schemas.openxmlformats.org/officeDocument/2006/relationships/font" Target="fonts/ArialNarrow-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Resources from the Platform and from any studies you consulted</a:t>
            </a:r>
            <a:endParaRPr/>
          </a:p>
        </p:txBody>
      </p:sp>
      <p:sp>
        <p:nvSpPr>
          <p:cNvPr id="112" name="Google Shape;112;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 name="Google Shape;6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 name="Google Shape;6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 name="Google Shape;6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 name="Google Shape;7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 name="Google Shape;10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8.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4" name="Shape 14"/>
        <p:cNvGrpSpPr/>
        <p:nvPr/>
      </p:nvGrpSpPr>
      <p:grpSpPr>
        <a:xfrm>
          <a:off x="0" y="0"/>
          <a:ext cx="0" cy="0"/>
          <a:chOff x="0" y="0"/>
          <a:chExt cx="0" cy="0"/>
        </a:xfrm>
      </p:grpSpPr>
      <p:sp>
        <p:nvSpPr>
          <p:cNvPr id="15" name="Google Shape;15;p13"/>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13"/>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17" name="Google Shape;17;p13"/>
          <p:cNvSpPr txBox="1"/>
          <p:nvPr>
            <p:ph idx="2" type="body"/>
          </p:nvPr>
        </p:nvSpPr>
        <p:spPr>
          <a:xfrm>
            <a:off x="678396" y="1563638"/>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titolo" showMasterSp="0">
  <p:cSld name="1_Diapositiva titolo">
    <p:spTree>
      <p:nvGrpSpPr>
        <p:cNvPr id="18" name="Shape 18"/>
        <p:cNvGrpSpPr/>
        <p:nvPr/>
      </p:nvGrpSpPr>
      <p:grpSpPr>
        <a:xfrm>
          <a:off x="0" y="0"/>
          <a:ext cx="0" cy="0"/>
          <a:chOff x="0" y="0"/>
          <a:chExt cx="0" cy="0"/>
        </a:xfrm>
      </p:grpSpPr>
      <p:sp>
        <p:nvSpPr>
          <p:cNvPr id="19" name="Google Shape;19;p14"/>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 name="Google Shape;20;p14"/>
          <p:cNvSpPr txBox="1"/>
          <p:nvPr>
            <p:ph type="ctrTitle"/>
          </p:nvPr>
        </p:nvSpPr>
        <p:spPr>
          <a:xfrm>
            <a:off x="685800" y="3363838"/>
            <a:ext cx="7772400" cy="35706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lt1"/>
              </a:buClr>
              <a:buSzPts val="3500"/>
              <a:buFont typeface="Yanone Kaffeesatz"/>
              <a:buNone/>
              <a:defRPr b="0">
                <a:solidFill>
                  <a:schemeClr val="lt1"/>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K:\Materiale CESIE\Logo\CESIE_Logo_Vector - white-02.png" id="21" name="Google Shape;21;p14"/>
          <p:cNvPicPr preferRelativeResize="0"/>
          <p:nvPr/>
        </p:nvPicPr>
        <p:blipFill rotWithShape="1">
          <a:blip r:embed="rId2">
            <a:alphaModFix/>
          </a:blip>
          <a:srcRect b="0" l="0" r="0" t="0"/>
          <a:stretch/>
        </p:blipFill>
        <p:spPr>
          <a:xfrm>
            <a:off x="1523999" y="1853521"/>
            <a:ext cx="6096002" cy="142351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e Disclaimer">
  <p:cSld name="Contenuto e Disclaimer">
    <p:spTree>
      <p:nvGrpSpPr>
        <p:cNvPr id="22" name="Shape 22"/>
        <p:cNvGrpSpPr/>
        <p:nvPr/>
      </p:nvGrpSpPr>
      <p:grpSpPr>
        <a:xfrm>
          <a:off x="0" y="0"/>
          <a:ext cx="0" cy="0"/>
          <a:chOff x="0" y="0"/>
          <a:chExt cx="0" cy="0"/>
        </a:xfrm>
      </p:grpSpPr>
      <p:sp>
        <p:nvSpPr>
          <p:cNvPr id="23" name="Google Shape;23;p15"/>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5"/>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5" name="Google Shape;25;p15"/>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5"/>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en-US"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uto e Disclaimer">
  <p:cSld name="1_Contenuto e Disclaimer">
    <p:spTree>
      <p:nvGrpSpPr>
        <p:cNvPr id="27" name="Shape 27"/>
        <p:cNvGrpSpPr/>
        <p:nvPr/>
      </p:nvGrpSpPr>
      <p:grpSpPr>
        <a:xfrm>
          <a:off x="0" y="0"/>
          <a:ext cx="0" cy="0"/>
          <a:chOff x="0" y="0"/>
          <a:chExt cx="0" cy="0"/>
        </a:xfrm>
      </p:grpSpPr>
      <p:sp>
        <p:nvSpPr>
          <p:cNvPr id="28" name="Google Shape;28;p16"/>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6"/>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30" name="Google Shape;30;p16"/>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31" name="Google Shape;31;p16"/>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en-US"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pic>
        <p:nvPicPr>
          <p:cNvPr id="32" name="Google Shape;32;p16"/>
          <p:cNvPicPr preferRelativeResize="0"/>
          <p:nvPr/>
        </p:nvPicPr>
        <p:blipFill rotWithShape="1">
          <a:blip r:embed="rId2">
            <a:alphaModFix/>
          </a:blip>
          <a:srcRect b="0" l="0" r="0" t="0"/>
          <a:stretch/>
        </p:blipFill>
        <p:spPr>
          <a:xfrm>
            <a:off x="611560" y="4474219"/>
            <a:ext cx="1546893" cy="4418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33" name="Shape 33"/>
        <p:cNvGrpSpPr/>
        <p:nvPr/>
      </p:nvGrpSpPr>
      <p:grpSpPr>
        <a:xfrm>
          <a:off x="0" y="0"/>
          <a:ext cx="0" cy="0"/>
          <a:chOff x="0" y="0"/>
          <a:chExt cx="0" cy="0"/>
        </a:xfrm>
      </p:grpSpPr>
      <p:sp>
        <p:nvSpPr>
          <p:cNvPr id="34" name="Google Shape;34;p17"/>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algn="l">
              <a:lnSpc>
                <a:spcPct val="165714"/>
              </a:lnSpc>
              <a:spcBef>
                <a:spcPts val="0"/>
              </a:spcBef>
              <a:spcAft>
                <a:spcPts val="0"/>
              </a:spcAft>
              <a:buClr>
                <a:srgbClr val="006EB6"/>
              </a:buClr>
              <a:buSzPts val="3500"/>
              <a:buFont typeface="Yanone Kaffeesatz"/>
              <a:buNone/>
              <a:defRPr>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7"/>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6" name="Shape 36"/>
        <p:cNvGrpSpPr/>
        <p:nvPr/>
      </p:nvGrpSpPr>
      <p:grpSpPr>
        <a:xfrm>
          <a:off x="0" y="0"/>
          <a:ext cx="0" cy="0"/>
          <a:chOff x="0" y="0"/>
          <a:chExt cx="0" cy="0"/>
        </a:xfrm>
      </p:grpSpPr>
      <p:sp>
        <p:nvSpPr>
          <p:cNvPr id="37" name="Google Shape;37;p18"/>
          <p:cNvSpPr txBox="1"/>
          <p:nvPr>
            <p:ph type="title"/>
          </p:nvPr>
        </p:nvSpPr>
        <p:spPr>
          <a:xfrm>
            <a:off x="722313" y="1028701"/>
            <a:ext cx="7772400" cy="1878806"/>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006EB6"/>
              </a:buClr>
              <a:buSzPts val="3500"/>
              <a:buFont typeface="Yanone Kaffeesatz"/>
              <a:buNone/>
              <a:defRPr b="1" sz="3500">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8"/>
          <p:cNvSpPr txBox="1"/>
          <p:nvPr>
            <p:ph idx="1" type="body"/>
          </p:nvPr>
        </p:nvSpPr>
        <p:spPr>
          <a:xfrm>
            <a:off x="722313" y="3051573"/>
            <a:ext cx="7772400" cy="848915"/>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595959"/>
              </a:buClr>
              <a:buSzPts val="2000"/>
              <a:buNone/>
              <a:defRPr i="1" sz="2000">
                <a:solidFill>
                  <a:srgbClr val="595959"/>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Diapositiva titolo" showMasterSp="0">
  <p:cSld name="2_Diapositiva titolo">
    <p:spTree>
      <p:nvGrpSpPr>
        <p:cNvPr id="39" name="Shape 39"/>
        <p:cNvGrpSpPr/>
        <p:nvPr/>
      </p:nvGrpSpPr>
      <p:grpSpPr>
        <a:xfrm>
          <a:off x="0" y="0"/>
          <a:ext cx="0" cy="0"/>
          <a:chOff x="0" y="0"/>
          <a:chExt cx="0" cy="0"/>
        </a:xfrm>
      </p:grpSpPr>
      <p:sp>
        <p:nvSpPr>
          <p:cNvPr id="40" name="Google Shape;40;p19"/>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descr="K:\Materiale CESIE\Logo\CESIE_Logo_Vector - white-02.png" id="41" name="Google Shape;41;p19"/>
          <p:cNvPicPr preferRelativeResize="0"/>
          <p:nvPr/>
        </p:nvPicPr>
        <p:blipFill rotWithShape="1">
          <a:blip r:embed="rId2">
            <a:alphaModFix/>
          </a:blip>
          <a:srcRect b="0" l="0" r="0" t="0"/>
          <a:stretch/>
        </p:blipFill>
        <p:spPr>
          <a:xfrm>
            <a:off x="3124200" y="1059582"/>
            <a:ext cx="2895600" cy="676168"/>
          </a:xfrm>
          <a:prstGeom prst="rect">
            <a:avLst/>
          </a:prstGeom>
          <a:noFill/>
          <a:ln>
            <a:noFill/>
          </a:ln>
        </p:spPr>
      </p:pic>
      <p:pic>
        <p:nvPicPr>
          <p:cNvPr id="42" name="Google Shape;42;p19"/>
          <p:cNvPicPr preferRelativeResize="0"/>
          <p:nvPr/>
        </p:nvPicPr>
        <p:blipFill rotWithShape="1">
          <a:blip r:embed="rId3">
            <a:alphaModFix/>
          </a:blip>
          <a:srcRect b="0" l="0" r="1953" t="0"/>
          <a:stretch/>
        </p:blipFill>
        <p:spPr>
          <a:xfrm>
            <a:off x="3154680" y="3232798"/>
            <a:ext cx="2834640" cy="982984"/>
          </a:xfrm>
          <a:prstGeom prst="rect">
            <a:avLst/>
          </a:prstGeom>
          <a:noFill/>
          <a:ln>
            <a:noFill/>
          </a:ln>
        </p:spPr>
      </p:pic>
      <p:pic>
        <p:nvPicPr>
          <p:cNvPr descr="K:\Materiale CESIE\PPT\address.png" id="43" name="Google Shape;43;p19"/>
          <p:cNvPicPr preferRelativeResize="0"/>
          <p:nvPr/>
        </p:nvPicPr>
        <p:blipFill rotWithShape="1">
          <a:blip r:embed="rId4">
            <a:alphaModFix/>
          </a:blip>
          <a:srcRect b="0" l="0" r="929" t="0"/>
          <a:stretch/>
        </p:blipFill>
        <p:spPr>
          <a:xfrm>
            <a:off x="3175397" y="2374930"/>
            <a:ext cx="2793206" cy="4736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2"/>
          <p:cNvPicPr preferRelativeResize="0"/>
          <p:nvPr/>
        </p:nvPicPr>
        <p:blipFill rotWithShape="1">
          <a:blip r:embed="rId1">
            <a:alphaModFix/>
          </a:blip>
          <a:srcRect b="0" l="0" r="0" t="0"/>
          <a:stretch/>
        </p:blipFill>
        <p:spPr>
          <a:xfrm>
            <a:off x="5004048" y="1028907"/>
            <a:ext cx="4605166" cy="4890685"/>
          </a:xfrm>
          <a:prstGeom prst="rect">
            <a:avLst/>
          </a:prstGeom>
          <a:noFill/>
          <a:ln>
            <a:noFill/>
          </a:ln>
        </p:spPr>
      </p:pic>
      <p:sp>
        <p:nvSpPr>
          <p:cNvPr id="11" name="Google Shape;11;p12"/>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marR="0" rtl="0" algn="l">
              <a:lnSpc>
                <a:spcPct val="165714"/>
              </a:lnSpc>
              <a:spcBef>
                <a:spcPts val="0"/>
              </a:spcBef>
              <a:spcAft>
                <a:spcPts val="0"/>
              </a:spcAft>
              <a:buClr>
                <a:srgbClr val="006EB6"/>
              </a:buClr>
              <a:buSzPts val="3500"/>
              <a:buFont typeface="Yanone Kaffeesatz"/>
              <a:buNone/>
              <a:defRPr b="0" i="0" sz="3500" u="none" cap="none" strike="noStrike">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2"/>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5959"/>
              </a:buClr>
              <a:buSzPts val="1800"/>
              <a:buFont typeface="Arial"/>
              <a:buChar char="•"/>
              <a:defRPr b="0" i="0" sz="1800" u="none" cap="none" strike="noStrike">
                <a:solidFill>
                  <a:srgbClr val="595959"/>
                </a:solidFill>
                <a:latin typeface="Open Sans"/>
                <a:ea typeface="Open Sans"/>
                <a:cs typeface="Open Sans"/>
                <a:sym typeface="Open Sans"/>
              </a:defRPr>
            </a:lvl1pPr>
            <a:lvl2pPr indent="-330200" lvl="1" marL="9144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2pPr>
            <a:lvl3pPr indent="-330200" lvl="2" marL="13716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3pPr>
            <a:lvl4pPr indent="-330200" lvl="3" marL="18288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3" name="Google Shape;13;p12"/>
          <p:cNvSpPr/>
          <p:nvPr/>
        </p:nvSpPr>
        <p:spPr>
          <a:xfrm>
            <a:off x="-180528" y="-20538"/>
            <a:ext cx="9505056" cy="360040"/>
          </a:xfrm>
          <a:prstGeom prst="rect">
            <a:avLst/>
          </a:prstGeom>
          <a:gradFill>
            <a:gsLst>
              <a:gs pos="0">
                <a:srgbClr val="006EB6"/>
              </a:gs>
              <a:gs pos="28000">
                <a:srgbClr val="006EB6"/>
              </a:gs>
              <a:gs pos="80000">
                <a:srgbClr val="013191"/>
              </a:gs>
              <a:gs pos="100000">
                <a:srgbClr val="013191"/>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ctrTitle"/>
          </p:nvPr>
        </p:nvSpPr>
        <p:spPr>
          <a:xfrm>
            <a:off x="467544" y="545500"/>
            <a:ext cx="777240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1F497D"/>
              </a:buClr>
              <a:buSzPts val="1800"/>
              <a:buFont typeface="Calibri"/>
              <a:buNone/>
            </a:pPr>
            <a:r>
              <a:rPr b="1" lang="en-US" sz="1800">
                <a:solidFill>
                  <a:srgbClr val="1F497D"/>
                </a:solidFill>
                <a:latin typeface="Calibri"/>
                <a:ea typeface="Calibri"/>
                <a:cs typeface="Calibri"/>
                <a:sym typeface="Calibri"/>
              </a:rPr>
              <a:t>Material for learners Unit 3</a:t>
            </a:r>
            <a:endParaRPr/>
          </a:p>
        </p:txBody>
      </p:sp>
      <p:pic>
        <p:nvPicPr>
          <p:cNvPr id="49" name="Google Shape;49;p1"/>
          <p:cNvPicPr preferRelativeResize="0"/>
          <p:nvPr>
            <p:ph idx="2" type="body"/>
          </p:nvPr>
        </p:nvPicPr>
        <p:blipFill rotWithShape="1">
          <a:blip r:embed="rId3">
            <a:alphaModFix/>
          </a:blip>
          <a:srcRect b="0" l="0" r="0" t="0"/>
          <a:stretch/>
        </p:blipFill>
        <p:spPr>
          <a:xfrm>
            <a:off x="3347864" y="1635646"/>
            <a:ext cx="2088232" cy="1913659"/>
          </a:xfrm>
          <a:prstGeom prst="rect">
            <a:avLst/>
          </a:prstGeom>
          <a:noFill/>
          <a:ln>
            <a:noFill/>
          </a:ln>
        </p:spPr>
      </p:pic>
      <p:pic>
        <p:nvPicPr>
          <p:cNvPr id="50" name="Google Shape;50;p1"/>
          <p:cNvPicPr preferRelativeResize="0"/>
          <p:nvPr/>
        </p:nvPicPr>
        <p:blipFill rotWithShape="1">
          <a:blip r:embed="rId4">
            <a:alphaModFix/>
          </a:blip>
          <a:srcRect b="0" l="0" r="0" t="0"/>
          <a:stretch/>
        </p:blipFill>
        <p:spPr>
          <a:xfrm>
            <a:off x="7812360" y="381335"/>
            <a:ext cx="1091279" cy="1097375"/>
          </a:xfrm>
          <a:prstGeom prst="rect">
            <a:avLst/>
          </a:prstGeom>
          <a:noFill/>
          <a:ln>
            <a:noFill/>
          </a:ln>
        </p:spPr>
      </p:pic>
      <p:sp>
        <p:nvSpPr>
          <p:cNvPr id="51" name="Google Shape;51;p1"/>
          <p:cNvSpPr txBox="1"/>
          <p:nvPr/>
        </p:nvSpPr>
        <p:spPr>
          <a:xfrm>
            <a:off x="1187624" y="3941643"/>
            <a:ext cx="676875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42558C"/>
                </a:solidFill>
                <a:latin typeface="Calibri"/>
                <a:ea typeface="Calibri"/>
                <a:cs typeface="Calibri"/>
                <a:sym typeface="Calibri"/>
              </a:rPr>
              <a:t>STOP! – Sexual child abuse prevention: New methods, topics and approaches in European context</a:t>
            </a:r>
            <a:endParaRPr sz="1800">
              <a:solidFill>
                <a:srgbClr val="42558C"/>
              </a:solidFill>
              <a:latin typeface="Calibri"/>
              <a:ea typeface="Calibri"/>
              <a:cs typeface="Calibri"/>
              <a:sym typeface="Calibri"/>
            </a:endParaRPr>
          </a:p>
        </p:txBody>
      </p:sp>
    </p:spTree>
  </p:cSld>
  <p:clrMapOvr>
    <a:masterClrMapping/>
  </p:clrMapOvr>
  <p:transition spd="slow">
    <p:wipe dir="l"/>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10"/>
          <p:cNvSpPr txBox="1"/>
          <p:nvPr>
            <p:ph type="ctrTitle"/>
          </p:nvPr>
        </p:nvSpPr>
        <p:spPr>
          <a:xfrm>
            <a:off x="1763688" y="915566"/>
            <a:ext cx="5364088"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006EB6"/>
              </a:buClr>
              <a:buSzPts val="2300"/>
              <a:buFont typeface="Calibri"/>
              <a:buNone/>
            </a:pPr>
            <a:r>
              <a:rPr b="1" lang="en-US" sz="2300">
                <a:latin typeface="Calibri"/>
                <a:ea typeface="Calibri"/>
                <a:cs typeface="Calibri"/>
                <a:sym typeface="Calibri"/>
              </a:rPr>
              <a:t>Warning signs of child grooming</a:t>
            </a:r>
            <a:endParaRPr b="1" sz="2300">
              <a:latin typeface="Calibri"/>
              <a:ea typeface="Calibri"/>
              <a:cs typeface="Calibri"/>
              <a:sym typeface="Calibri"/>
            </a:endParaRPr>
          </a:p>
        </p:txBody>
      </p:sp>
      <p:sp>
        <p:nvSpPr>
          <p:cNvPr id="108" name="Google Shape;108;p10"/>
          <p:cNvSpPr txBox="1"/>
          <p:nvPr/>
        </p:nvSpPr>
        <p:spPr>
          <a:xfrm>
            <a:off x="683568" y="1491630"/>
            <a:ext cx="7992888" cy="31393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013191"/>
                </a:solidFill>
                <a:latin typeface="Calibri"/>
                <a:ea typeface="Calibri"/>
                <a:cs typeface="Calibri"/>
                <a:sym typeface="Calibri"/>
              </a:rPr>
              <a:t>What to pay attention to when observing adults’ relationships with a child? </a:t>
            </a:r>
            <a:endParaRPr/>
          </a:p>
          <a:p>
            <a:pPr indent="0" lvl="0" marL="0" marR="0" rtl="0" algn="l">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l">
              <a:spcBef>
                <a:spcPts val="0"/>
              </a:spcBef>
              <a:spcAft>
                <a:spcPts val="0"/>
              </a:spcAft>
              <a:buNone/>
            </a:pPr>
            <a:r>
              <a:rPr lang="en-US" sz="1800">
                <a:solidFill>
                  <a:srgbClr val="013191"/>
                </a:solidFill>
                <a:latin typeface="Calibri"/>
                <a:ea typeface="Calibri"/>
                <a:cs typeface="Calibri"/>
                <a:sym typeface="Calibri"/>
              </a:rPr>
              <a:t>The adult:</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Have persistent physical contact (hugs, kisses and tickles) with the child;</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Is overly interested in the child’s sexuality (e.g., keeps talking about the child’s maturing body);</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Seeks opportunities to stay alone with the child;</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Prefers the company of children over persons of his/her age;</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Buys gifts and gives children money for no particular occasion;</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Often enters the bathroom when a child is there;</a:t>
            </a:r>
            <a:endParaRPr/>
          </a:p>
          <a:p>
            <a:pPr indent="-285750" lvl="0" marL="285750" marR="0" rtl="0" algn="l">
              <a:spcBef>
                <a:spcPts val="0"/>
              </a:spcBef>
              <a:spcAft>
                <a:spcPts val="0"/>
              </a:spcAft>
              <a:buClr>
                <a:srgbClr val="013191"/>
              </a:buClr>
              <a:buSzPts val="1800"/>
              <a:buFont typeface="Arial"/>
              <a:buChar char="•"/>
            </a:pPr>
            <a:r>
              <a:rPr lang="en-US" sz="1800">
                <a:solidFill>
                  <a:srgbClr val="013191"/>
                </a:solidFill>
                <a:latin typeface="Calibri"/>
                <a:ea typeface="Calibri"/>
                <a:cs typeface="Calibri"/>
                <a:sym typeface="Calibri"/>
              </a:rPr>
              <a:t>Keep intense contact with the child via text and social media.</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id="114" name="Google Shape;114;p11"/>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15" name="Google Shape;115;p11"/>
          <p:cNvSpPr txBox="1"/>
          <p:nvPr/>
        </p:nvSpPr>
        <p:spPr>
          <a:xfrm>
            <a:off x="2987824" y="1294044"/>
            <a:ext cx="3006913"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strike="noStrike">
                <a:solidFill>
                  <a:schemeClr val="dk2"/>
                </a:solidFill>
                <a:latin typeface="Calibri"/>
                <a:ea typeface="Calibri"/>
                <a:cs typeface="Calibri"/>
                <a:sym typeface="Calibri"/>
              </a:rPr>
              <a:t>References /Further Readings</a:t>
            </a:r>
            <a:endParaRPr b="1" sz="1800">
              <a:solidFill>
                <a:schemeClr val="dk2"/>
              </a:solidFill>
              <a:latin typeface="Calibri"/>
              <a:ea typeface="Calibri"/>
              <a:cs typeface="Calibri"/>
              <a:sym typeface="Calibri"/>
            </a:endParaRPr>
          </a:p>
        </p:txBody>
      </p:sp>
      <p:sp>
        <p:nvSpPr>
          <p:cNvPr id="116" name="Google Shape;116;p11"/>
          <p:cNvSpPr txBox="1"/>
          <p:nvPr/>
        </p:nvSpPr>
        <p:spPr>
          <a:xfrm>
            <a:off x="539552" y="2211710"/>
            <a:ext cx="7992888"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13191"/>
                </a:solidFill>
                <a:latin typeface="Calibri"/>
                <a:ea typeface="Calibri"/>
                <a:cs typeface="Calibri"/>
                <a:sym typeface="Calibri"/>
              </a:rPr>
              <a:t>-Seidel, K. (Ed.) (2019), Jak chronić dzieci przed wykorzystywaniem seksualnym? Poradnik dla profesjonalistów. Fundacja Dajemy Dzieciom Siłę</a:t>
            </a:r>
            <a:endParaRPr sz="1800">
              <a:solidFill>
                <a:srgbClr val="013191"/>
              </a:solidFill>
              <a:latin typeface="Calibri"/>
              <a:ea typeface="Calibri"/>
              <a:cs typeface="Calibri"/>
              <a:sym typeface="Calibri"/>
            </a:endParaRPr>
          </a:p>
          <a:p>
            <a:pPr indent="0" lvl="0" marL="0" marR="0" rtl="0" algn="l">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l">
              <a:spcBef>
                <a:spcPts val="0"/>
              </a:spcBef>
              <a:spcAft>
                <a:spcPts val="0"/>
              </a:spcAft>
              <a:buNone/>
            </a:pPr>
            <a:r>
              <a:rPr lang="en-US" sz="1800">
                <a:solidFill>
                  <a:srgbClr val="013191"/>
                </a:solidFill>
                <a:latin typeface="Calibri"/>
                <a:ea typeface="Calibri"/>
                <a:cs typeface="Calibri"/>
                <a:sym typeface="Calibri"/>
              </a:rPr>
              <a:t>-Council of Europe. Convention on the Protection of Children against Sexual Exploitation and Sexual Abuse. Available at: https://rm.coe.int/protection-of-children-against-sexual-exploitation-and-sexual-abuse/1680794e97</a:t>
            </a:r>
            <a:endParaRPr/>
          </a:p>
        </p:txBody>
      </p:sp>
    </p:spTree>
  </p:cSld>
  <p:clrMapOvr>
    <a:masterClrMapping/>
  </p:clrMapOvr>
  <p:transition spd="slow">
    <p:wipe dir="l"/>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57" name="Google Shape;57;p2"/>
          <p:cNvSpPr txBox="1"/>
          <p:nvPr/>
        </p:nvSpPr>
        <p:spPr>
          <a:xfrm>
            <a:off x="1666117" y="1635646"/>
            <a:ext cx="5811765" cy="210826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500">
                <a:solidFill>
                  <a:srgbClr val="FF0000"/>
                </a:solidFill>
                <a:latin typeface="Calibri"/>
                <a:ea typeface="Calibri"/>
                <a:cs typeface="Calibri"/>
                <a:sym typeface="Calibri"/>
              </a:rPr>
              <a:t>PERPETRATORS</a:t>
            </a:r>
            <a:endParaRPr sz="2500">
              <a:solidFill>
                <a:srgbClr val="FF0000"/>
              </a:solidFill>
              <a:latin typeface="Calibri"/>
              <a:ea typeface="Calibri"/>
              <a:cs typeface="Calibri"/>
              <a:sym typeface="Calibri"/>
            </a:endParaRPr>
          </a:p>
          <a:p>
            <a:pPr indent="0" lvl="0" marL="0" marR="0" rtl="0" algn="l">
              <a:spcBef>
                <a:spcPts val="0"/>
              </a:spcBef>
              <a:spcAft>
                <a:spcPts val="0"/>
              </a:spcAft>
              <a:buNone/>
            </a:pPr>
            <a:r>
              <a:rPr lang="en-US" sz="1800">
                <a:solidFill>
                  <a:schemeClr val="dk2"/>
                </a:solidFill>
                <a:latin typeface="Calibri"/>
                <a:ea typeface="Calibri"/>
                <a:cs typeface="Calibri"/>
                <a:sym typeface="Calibri"/>
              </a:rPr>
              <a:t> </a:t>
            </a:r>
            <a:endParaRPr sz="1800">
              <a:solidFill>
                <a:schemeClr val="dk2"/>
              </a:solidFill>
              <a:latin typeface="Calibri"/>
              <a:ea typeface="Calibri"/>
              <a:cs typeface="Calibri"/>
              <a:sym typeface="Calibri"/>
            </a:endParaRPr>
          </a:p>
          <a:p>
            <a:pPr indent="-342900" lvl="0" marL="800100" marR="0" rtl="0" algn="l">
              <a:spcBef>
                <a:spcPts val="0"/>
              </a:spcBef>
              <a:spcAft>
                <a:spcPts val="0"/>
              </a:spcAft>
              <a:buClr>
                <a:schemeClr val="dk2"/>
              </a:buClr>
              <a:buSzPts val="2200"/>
              <a:buFont typeface="Arial"/>
              <a:buChar char="•"/>
            </a:pPr>
            <a:r>
              <a:rPr b="1" lang="en-US" sz="2200">
                <a:solidFill>
                  <a:schemeClr val="dk2"/>
                </a:solidFill>
                <a:latin typeface="Calibri"/>
                <a:ea typeface="Calibri"/>
                <a:cs typeface="Calibri"/>
                <a:sym typeface="Calibri"/>
              </a:rPr>
              <a:t>Who Can Be A Perpetrator?</a:t>
            </a:r>
            <a:endParaRPr/>
          </a:p>
          <a:p>
            <a:pPr indent="-342900" lvl="0" marL="800100" marR="0" rtl="0" algn="l">
              <a:spcBef>
                <a:spcPts val="0"/>
              </a:spcBef>
              <a:spcAft>
                <a:spcPts val="0"/>
              </a:spcAft>
              <a:buClr>
                <a:schemeClr val="dk2"/>
              </a:buClr>
              <a:buSzPts val="2200"/>
              <a:buFont typeface="Arial"/>
              <a:buChar char="•"/>
            </a:pPr>
            <a:r>
              <a:rPr b="1" lang="en-US" sz="2200">
                <a:solidFill>
                  <a:schemeClr val="dk2"/>
                </a:solidFill>
                <a:latin typeface="Calibri"/>
                <a:ea typeface="Calibri"/>
                <a:cs typeface="Calibri"/>
                <a:sym typeface="Calibri"/>
              </a:rPr>
              <a:t>Why People Sexually Abuse Children?</a:t>
            </a:r>
            <a:endParaRPr/>
          </a:p>
          <a:p>
            <a:pPr indent="-342900" lvl="0" marL="800100" marR="0" rtl="0" algn="l">
              <a:spcBef>
                <a:spcPts val="0"/>
              </a:spcBef>
              <a:spcAft>
                <a:spcPts val="0"/>
              </a:spcAft>
              <a:buClr>
                <a:schemeClr val="dk2"/>
              </a:buClr>
              <a:buSzPts val="2200"/>
              <a:buFont typeface="Arial"/>
              <a:buChar char="•"/>
            </a:pPr>
            <a:r>
              <a:rPr b="1" lang="en-US" sz="2200">
                <a:solidFill>
                  <a:schemeClr val="dk2"/>
                </a:solidFill>
                <a:latin typeface="Calibri"/>
                <a:ea typeface="Calibri"/>
                <a:cs typeface="Calibri"/>
                <a:sym typeface="Calibri"/>
              </a:rPr>
              <a:t>How Do Perpetrators Operate? </a:t>
            </a:r>
            <a:endParaRPr/>
          </a:p>
          <a:p>
            <a:pPr indent="0" lvl="0" marL="457200" marR="0" rtl="0" algn="l">
              <a:spcBef>
                <a:spcPts val="0"/>
              </a:spcBef>
              <a:spcAft>
                <a:spcPts val="0"/>
              </a:spcAft>
              <a:buNone/>
            </a:pPr>
            <a:r>
              <a:t/>
            </a:r>
            <a:endParaRPr b="1" sz="2200">
              <a:solidFill>
                <a:schemeClr val="dk2"/>
              </a:solidFill>
              <a:latin typeface="Calibri"/>
              <a:ea typeface="Calibri"/>
              <a:cs typeface="Calibri"/>
              <a:sym typeface="Calibri"/>
            </a:endParaRPr>
          </a:p>
        </p:txBody>
      </p:sp>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pic>
        <p:nvPicPr>
          <p:cNvPr id="62" name="Google Shape;62;p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63" name="Google Shape;63;p3"/>
          <p:cNvSpPr txBox="1"/>
          <p:nvPr/>
        </p:nvSpPr>
        <p:spPr>
          <a:xfrm>
            <a:off x="971600" y="2067694"/>
            <a:ext cx="6984776" cy="369332"/>
          </a:xfrm>
          <a:prstGeom prst="rect">
            <a:avLst/>
          </a:prstGeom>
          <a:noFill/>
          <a:ln>
            <a:noFill/>
          </a:ln>
        </p:spPr>
        <p:txBody>
          <a:bodyPr anchorCtr="0" anchor="t" bIns="45700" lIns="91425" spcFirstLastPara="1" rIns="91425" wrap="square" tIns="45700">
            <a:spAutoFit/>
          </a:bodyPr>
          <a:lstStyle/>
          <a:p>
            <a:pPr indent="-171450" lvl="0" marL="285750" marR="0" rtl="0" algn="l">
              <a:spcBef>
                <a:spcPts val="0"/>
              </a:spcBef>
              <a:spcAft>
                <a:spcPts val="0"/>
              </a:spcAft>
              <a:buClr>
                <a:schemeClr val="dk1"/>
              </a:buClr>
              <a:buSzPts val="1800"/>
              <a:buFont typeface="Arial"/>
              <a:buNone/>
            </a:pPr>
            <a:r>
              <a:t/>
            </a:r>
            <a:endParaRPr sz="1800">
              <a:solidFill>
                <a:schemeClr val="dk1"/>
              </a:solidFill>
              <a:latin typeface="Palatino Linotype"/>
              <a:ea typeface="Palatino Linotype"/>
              <a:cs typeface="Palatino Linotype"/>
              <a:sym typeface="Palatino Linotype"/>
            </a:endParaRPr>
          </a:p>
        </p:txBody>
      </p:sp>
      <p:sp>
        <p:nvSpPr>
          <p:cNvPr id="64" name="Google Shape;64;p3"/>
          <p:cNvSpPr txBox="1"/>
          <p:nvPr/>
        </p:nvSpPr>
        <p:spPr>
          <a:xfrm>
            <a:off x="2339752" y="1635646"/>
            <a:ext cx="4456220" cy="232371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500">
                <a:solidFill>
                  <a:schemeClr val="dk2"/>
                </a:solidFill>
                <a:latin typeface="Calibri"/>
                <a:ea typeface="Calibri"/>
                <a:cs typeface="Calibri"/>
                <a:sym typeface="Calibri"/>
              </a:rPr>
              <a:t>Learning objectives</a:t>
            </a:r>
            <a:endParaRPr b="1" sz="2500">
              <a:solidFill>
                <a:schemeClr val="dk2"/>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2"/>
              </a:solidFill>
              <a:latin typeface="Calibri"/>
              <a:ea typeface="Calibri"/>
              <a:cs typeface="Calibri"/>
              <a:sym typeface="Calibri"/>
            </a:endParaRPr>
          </a:p>
          <a:p>
            <a:pPr indent="-342900" lvl="0" marL="342900" marR="0" rtl="0" algn="l">
              <a:spcBef>
                <a:spcPts val="0"/>
              </a:spcBef>
              <a:spcAft>
                <a:spcPts val="0"/>
              </a:spcAft>
              <a:buClr>
                <a:srgbClr val="013191"/>
              </a:buClr>
              <a:buSzPts val="2000"/>
              <a:buFont typeface="Arial"/>
              <a:buChar char="•"/>
            </a:pPr>
            <a:r>
              <a:rPr lang="en-US" sz="2000">
                <a:solidFill>
                  <a:srgbClr val="013191"/>
                </a:solidFill>
                <a:latin typeface="Calibri"/>
                <a:ea typeface="Calibri"/>
                <a:cs typeface="Calibri"/>
                <a:sym typeface="Calibri"/>
              </a:rPr>
              <a:t>Outline the characteristics of abusers</a:t>
            </a:r>
            <a:endParaRPr/>
          </a:p>
          <a:p>
            <a:pPr indent="-215900" lvl="0" marL="342900" marR="0" rtl="0" algn="l">
              <a:spcBef>
                <a:spcPts val="0"/>
              </a:spcBef>
              <a:spcAft>
                <a:spcPts val="0"/>
              </a:spcAft>
              <a:buClr>
                <a:schemeClr val="dk1"/>
              </a:buClr>
              <a:buSzPts val="2000"/>
              <a:buFont typeface="Arial"/>
              <a:buNone/>
            </a:pPr>
            <a:r>
              <a:t/>
            </a:r>
            <a:endParaRPr i="1" sz="2000">
              <a:solidFill>
                <a:srgbClr val="013191"/>
              </a:solidFill>
              <a:latin typeface="Calibri"/>
              <a:ea typeface="Calibri"/>
              <a:cs typeface="Calibri"/>
              <a:sym typeface="Calibri"/>
            </a:endParaRPr>
          </a:p>
          <a:p>
            <a:pPr indent="-342900" lvl="0" marL="342900" marR="0" rtl="0" algn="l">
              <a:spcBef>
                <a:spcPts val="0"/>
              </a:spcBef>
              <a:spcAft>
                <a:spcPts val="0"/>
              </a:spcAft>
              <a:buClr>
                <a:srgbClr val="013191"/>
              </a:buClr>
              <a:buSzPts val="2000"/>
              <a:buFont typeface="Arial"/>
              <a:buChar char="•"/>
            </a:pPr>
            <a:r>
              <a:rPr lang="en-US" sz="2000">
                <a:solidFill>
                  <a:srgbClr val="013191"/>
                </a:solidFill>
                <a:latin typeface="Calibri"/>
                <a:ea typeface="Calibri"/>
                <a:cs typeface="Calibri"/>
                <a:sym typeface="Calibri"/>
              </a:rPr>
              <a:t>Identify the causes of sexual abuse</a:t>
            </a:r>
            <a:endParaRPr sz="2000">
              <a:solidFill>
                <a:srgbClr val="013191"/>
              </a:solidFill>
              <a:latin typeface="Calibri"/>
              <a:ea typeface="Calibri"/>
              <a:cs typeface="Calibri"/>
              <a:sym typeface="Calibri"/>
            </a:endParaRPr>
          </a:p>
          <a:p>
            <a:pPr indent="0" lvl="0" marL="0" marR="0" rtl="0" algn="l">
              <a:spcBef>
                <a:spcPts val="0"/>
              </a:spcBef>
              <a:spcAft>
                <a:spcPts val="0"/>
              </a:spcAft>
              <a:buNone/>
            </a:pPr>
            <a:r>
              <a:t/>
            </a:r>
            <a:endParaRPr i="1" sz="2000">
              <a:solidFill>
                <a:srgbClr val="013191"/>
              </a:solidFill>
              <a:latin typeface="Calibri"/>
              <a:ea typeface="Calibri"/>
              <a:cs typeface="Calibri"/>
              <a:sym typeface="Calibri"/>
            </a:endParaRPr>
          </a:p>
          <a:p>
            <a:pPr indent="-342900" lvl="0" marL="342900" marR="0" rtl="0" algn="l">
              <a:spcBef>
                <a:spcPts val="0"/>
              </a:spcBef>
              <a:spcAft>
                <a:spcPts val="0"/>
              </a:spcAft>
              <a:buClr>
                <a:srgbClr val="013191"/>
              </a:buClr>
              <a:buSzPts val="2000"/>
              <a:buFont typeface="Arial"/>
              <a:buChar char="•"/>
            </a:pPr>
            <a:r>
              <a:rPr lang="en-US" sz="2000">
                <a:solidFill>
                  <a:srgbClr val="013191"/>
                </a:solidFill>
                <a:latin typeface="Calibri"/>
                <a:ea typeface="Calibri"/>
                <a:cs typeface="Calibri"/>
                <a:sym typeface="Calibri"/>
              </a:rPr>
              <a:t>Understand how perpetrators act</a:t>
            </a:r>
            <a:endParaRPr/>
          </a:p>
        </p:txBody>
      </p:sp>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pic>
        <p:nvPicPr>
          <p:cNvPr id="70" name="Google Shape;70;p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id="71" name="Google Shape;71;p4"/>
          <p:cNvPicPr preferRelativeResize="0"/>
          <p:nvPr/>
        </p:nvPicPr>
        <p:blipFill rotWithShape="1">
          <a:blip r:embed="rId4">
            <a:alphaModFix/>
          </a:blip>
          <a:srcRect b="0" l="0" r="0" t="0"/>
          <a:stretch/>
        </p:blipFill>
        <p:spPr>
          <a:xfrm>
            <a:off x="2463167" y="1456386"/>
            <a:ext cx="4217665" cy="2811777"/>
          </a:xfrm>
          <a:prstGeom prst="rect">
            <a:avLst/>
          </a:prstGeom>
          <a:noFill/>
          <a:ln>
            <a:noFill/>
          </a:ln>
        </p:spPr>
      </p:pic>
    </p:spTree>
  </p:cSld>
  <p:clrMapOvr>
    <a:masterClrMapping/>
  </p:clrMapOvr>
  <p:transition spd="slow">
    <p:wipe dir="l"/>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pic>
        <p:nvPicPr>
          <p:cNvPr id="77" name="Google Shape;77;p5"/>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78" name="Google Shape;78;p5"/>
          <p:cNvSpPr txBox="1"/>
          <p:nvPr/>
        </p:nvSpPr>
        <p:spPr>
          <a:xfrm>
            <a:off x="161763" y="1995686"/>
            <a:ext cx="8820472" cy="230832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013191"/>
                </a:solidFill>
                <a:latin typeface="Calibri"/>
                <a:ea typeface="Calibri"/>
                <a:cs typeface="Calibri"/>
                <a:sym typeface="Calibri"/>
              </a:rPr>
              <a:t>It is </a:t>
            </a:r>
            <a:r>
              <a:rPr b="1" lang="en-US" sz="1800">
                <a:solidFill>
                  <a:srgbClr val="013191"/>
                </a:solidFill>
                <a:latin typeface="Calibri"/>
                <a:ea typeface="Calibri"/>
                <a:cs typeface="Calibri"/>
                <a:sym typeface="Calibri"/>
              </a:rPr>
              <a:t>impossible to characterize a typical perpetrator </a:t>
            </a:r>
            <a:r>
              <a:rPr lang="en-US" sz="1800">
                <a:solidFill>
                  <a:srgbClr val="013191"/>
                </a:solidFill>
                <a:latin typeface="Calibri"/>
                <a:ea typeface="Calibri"/>
                <a:cs typeface="Calibri"/>
                <a:sym typeface="Calibri"/>
              </a:rPr>
              <a:t>of sexual abuse of children.</a:t>
            </a:r>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Perpetrators can come from </a:t>
            </a:r>
            <a:r>
              <a:rPr b="1" lang="en-US" sz="1800">
                <a:solidFill>
                  <a:srgbClr val="013191"/>
                </a:solidFill>
                <a:latin typeface="Calibri"/>
                <a:ea typeface="Calibri"/>
                <a:cs typeface="Calibri"/>
                <a:sym typeface="Calibri"/>
              </a:rPr>
              <a:t>any social background and any profession</a:t>
            </a:r>
            <a:r>
              <a:rPr lang="en-US" sz="1800">
                <a:solidFill>
                  <a:srgbClr val="013191"/>
                </a:solidFill>
                <a:latin typeface="Calibri"/>
                <a:ea typeface="Calibri"/>
                <a:cs typeface="Calibri"/>
                <a:sym typeface="Calibri"/>
              </a:rPr>
              <a:t>.</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Most perpetrators are </a:t>
            </a:r>
            <a:r>
              <a:rPr b="1" lang="en-US" sz="1800">
                <a:solidFill>
                  <a:srgbClr val="013191"/>
                </a:solidFill>
                <a:latin typeface="Calibri"/>
                <a:ea typeface="Calibri"/>
                <a:cs typeface="Calibri"/>
                <a:sym typeface="Calibri"/>
              </a:rPr>
              <a:t>men </a:t>
            </a:r>
            <a:r>
              <a:rPr lang="en-US" sz="1800">
                <a:solidFill>
                  <a:srgbClr val="013191"/>
                </a:solidFill>
                <a:latin typeface="Calibri"/>
                <a:ea typeface="Calibri"/>
                <a:cs typeface="Calibri"/>
                <a:sym typeface="Calibri"/>
              </a:rPr>
              <a:t>(around 90%), </a:t>
            </a:r>
            <a:r>
              <a:rPr b="1" lang="en-US" sz="1800">
                <a:solidFill>
                  <a:srgbClr val="013191"/>
                </a:solidFill>
                <a:latin typeface="Calibri"/>
                <a:ea typeface="Calibri"/>
                <a:cs typeface="Calibri"/>
                <a:sym typeface="Calibri"/>
              </a:rPr>
              <a:t>but some are women</a:t>
            </a:r>
            <a:r>
              <a:rPr lang="en-US" sz="1800">
                <a:solidFill>
                  <a:srgbClr val="013191"/>
                </a:solidFill>
                <a:latin typeface="Calibri"/>
                <a:ea typeface="Calibri"/>
                <a:cs typeface="Calibri"/>
                <a:sym typeface="Calibri"/>
              </a:rPr>
              <a:t>.</a:t>
            </a:r>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Research shows that in about 80% of the cases </a:t>
            </a:r>
            <a:r>
              <a:rPr b="1" lang="en-US" sz="1800">
                <a:solidFill>
                  <a:srgbClr val="013191"/>
                </a:solidFill>
                <a:latin typeface="Calibri"/>
                <a:ea typeface="Calibri"/>
                <a:cs typeface="Calibri"/>
                <a:sym typeface="Calibri"/>
              </a:rPr>
              <a:t>the offenders are known to the victims</a:t>
            </a:r>
            <a:r>
              <a:rPr lang="en-US" sz="1800">
                <a:solidFill>
                  <a:srgbClr val="013191"/>
                </a:solidFill>
                <a:latin typeface="Calibri"/>
                <a:ea typeface="Calibri"/>
                <a:cs typeface="Calibri"/>
                <a:sym typeface="Calibri"/>
              </a:rPr>
              <a:t>.</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b="1" lang="en-US" sz="1800">
                <a:solidFill>
                  <a:srgbClr val="013191"/>
                </a:solidFill>
                <a:latin typeface="Calibri"/>
                <a:ea typeface="Calibri"/>
                <a:cs typeface="Calibri"/>
                <a:sym typeface="Calibri"/>
              </a:rPr>
              <a:t>Sometimes sexual abuse is committed by people </a:t>
            </a:r>
            <a:r>
              <a:rPr lang="en-US" sz="1800">
                <a:solidFill>
                  <a:srgbClr val="013191"/>
                </a:solidFill>
                <a:latin typeface="Calibri"/>
                <a:ea typeface="Calibri"/>
                <a:cs typeface="Calibri"/>
                <a:sym typeface="Calibri"/>
              </a:rPr>
              <a:t>who have been </a:t>
            </a:r>
            <a:r>
              <a:rPr b="1" lang="en-US" sz="1800">
                <a:solidFill>
                  <a:srgbClr val="013191"/>
                </a:solidFill>
                <a:latin typeface="Calibri"/>
                <a:ea typeface="Calibri"/>
                <a:cs typeface="Calibri"/>
                <a:sym typeface="Calibri"/>
              </a:rPr>
              <a:t>abused in their childhood</a:t>
            </a:r>
            <a:r>
              <a:rPr lang="en-US" sz="1800">
                <a:solidFill>
                  <a:srgbClr val="013191"/>
                </a:solidFill>
                <a:latin typeface="Calibri"/>
                <a:ea typeface="Calibri"/>
                <a:cs typeface="Calibri"/>
                <a:sym typeface="Calibri"/>
              </a:rPr>
              <a:t>. </a:t>
            </a:r>
            <a:br>
              <a:rPr lang="en-US" sz="1800">
                <a:solidFill>
                  <a:srgbClr val="013191"/>
                </a:solidFill>
                <a:latin typeface="Calibri"/>
                <a:ea typeface="Calibri"/>
                <a:cs typeface="Calibri"/>
                <a:sym typeface="Calibri"/>
              </a:rPr>
            </a:br>
            <a:r>
              <a:rPr lang="en-US" sz="1800">
                <a:solidFill>
                  <a:srgbClr val="013191"/>
                </a:solidFill>
                <a:latin typeface="Calibri"/>
                <a:ea typeface="Calibri"/>
                <a:cs typeface="Calibri"/>
                <a:sym typeface="Calibri"/>
              </a:rPr>
              <a:t>However, most victims of child sexual abuse never commit such crime in their adult life. </a:t>
            </a:r>
            <a:endParaRPr/>
          </a:p>
        </p:txBody>
      </p:sp>
      <p:sp>
        <p:nvSpPr>
          <p:cNvPr id="79" name="Google Shape;79;p5"/>
          <p:cNvSpPr txBox="1"/>
          <p:nvPr/>
        </p:nvSpPr>
        <p:spPr>
          <a:xfrm>
            <a:off x="2799526" y="1201857"/>
            <a:ext cx="3544945" cy="44627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300">
                <a:solidFill>
                  <a:srgbClr val="006EB6"/>
                </a:solidFill>
                <a:latin typeface="Calibri"/>
                <a:ea typeface="Calibri"/>
                <a:cs typeface="Calibri"/>
                <a:sym typeface="Calibri"/>
              </a:rPr>
              <a:t>Who Can Be A Perpetrator?</a:t>
            </a:r>
            <a:endParaRPr/>
          </a:p>
        </p:txBody>
      </p:sp>
    </p:spTree>
  </p:cSld>
  <p:clrMapOvr>
    <a:masterClrMapping/>
  </p:clrMapOvr>
  <p:transition spd="slow">
    <p:wipe dir="l"/>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6"/>
          <p:cNvSpPr txBox="1"/>
          <p:nvPr>
            <p:ph type="ctrTitle"/>
          </p:nvPr>
        </p:nvSpPr>
        <p:spPr>
          <a:xfrm>
            <a:off x="2411760" y="699542"/>
            <a:ext cx="4823420" cy="432048"/>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006EB6"/>
              </a:buClr>
              <a:buSzPts val="2300"/>
              <a:buFont typeface="Calibri"/>
              <a:buNone/>
            </a:pPr>
            <a:r>
              <a:rPr b="1" lang="en-US" sz="2300">
                <a:latin typeface="Calibri"/>
                <a:ea typeface="Calibri"/>
                <a:cs typeface="Calibri"/>
                <a:sym typeface="Calibri"/>
              </a:rPr>
              <a:t>Why People Sexually Abuse Children?</a:t>
            </a:r>
            <a:endParaRPr b="1" sz="2300">
              <a:latin typeface="Calibri"/>
              <a:ea typeface="Calibri"/>
              <a:cs typeface="Calibri"/>
              <a:sym typeface="Calibri"/>
            </a:endParaRPr>
          </a:p>
        </p:txBody>
      </p:sp>
      <p:sp>
        <p:nvSpPr>
          <p:cNvPr id="85" name="Google Shape;85;p6"/>
          <p:cNvSpPr txBox="1"/>
          <p:nvPr/>
        </p:nvSpPr>
        <p:spPr>
          <a:xfrm>
            <a:off x="899592" y="1491630"/>
            <a:ext cx="7632848" cy="3230949"/>
          </a:xfrm>
          <a:prstGeom prst="rect">
            <a:avLst/>
          </a:prstGeom>
          <a:noFill/>
          <a:ln>
            <a:noFill/>
          </a:ln>
        </p:spPr>
        <p:txBody>
          <a:bodyPr anchorCtr="0" anchor="t" bIns="45700" lIns="91425" spcFirstLastPara="1" rIns="91425" wrap="square" tIns="45700">
            <a:spAutoFit/>
          </a:bodyPr>
          <a:lstStyle/>
          <a:p>
            <a:pPr indent="0" lvl="0" marL="0" marR="0" rtl="0" algn="ctr">
              <a:lnSpc>
                <a:spcPct val="107000"/>
              </a:lnSpc>
              <a:spcBef>
                <a:spcPts val="0"/>
              </a:spcBef>
              <a:spcAft>
                <a:spcPts val="0"/>
              </a:spcAft>
              <a:buNone/>
            </a:pPr>
            <a:r>
              <a:rPr b="1" lang="en-US" sz="1800">
                <a:solidFill>
                  <a:srgbClr val="013191"/>
                </a:solidFill>
                <a:latin typeface="Calibri"/>
                <a:ea typeface="Calibri"/>
                <a:cs typeface="Calibri"/>
                <a:sym typeface="Calibri"/>
              </a:rPr>
              <a:t>Paedophilia</a:t>
            </a:r>
            <a:r>
              <a:rPr lang="en-US" sz="1800">
                <a:solidFill>
                  <a:srgbClr val="013191"/>
                </a:solidFill>
                <a:latin typeface="Calibri"/>
                <a:ea typeface="Calibri"/>
                <a:cs typeface="Calibri"/>
                <a:sym typeface="Calibri"/>
              </a:rPr>
              <a:t> is a </a:t>
            </a:r>
            <a:r>
              <a:rPr b="1" lang="en-US" sz="1800">
                <a:solidFill>
                  <a:srgbClr val="013191"/>
                </a:solidFill>
                <a:latin typeface="Calibri"/>
                <a:ea typeface="Calibri"/>
                <a:cs typeface="Calibri"/>
                <a:sym typeface="Calibri"/>
              </a:rPr>
              <a:t>sexual disorder </a:t>
            </a:r>
            <a:r>
              <a:rPr lang="en-US" sz="1800">
                <a:solidFill>
                  <a:srgbClr val="013191"/>
                </a:solidFill>
                <a:latin typeface="Calibri"/>
                <a:ea typeface="Calibri"/>
                <a:cs typeface="Calibri"/>
                <a:sym typeface="Calibri"/>
              </a:rPr>
              <a:t>that induces in adults a feeling of sexual attraction to prepubescent children.</a:t>
            </a:r>
            <a:endParaRPr sz="1800">
              <a:solidFill>
                <a:srgbClr val="013191"/>
              </a:solidFill>
              <a:latin typeface="Calibri"/>
              <a:ea typeface="Calibri"/>
              <a:cs typeface="Calibri"/>
              <a:sym typeface="Calibri"/>
            </a:endParaRPr>
          </a:p>
          <a:p>
            <a:pPr indent="0" lvl="0" marL="0" marR="0" rtl="0" algn="ctr">
              <a:lnSpc>
                <a:spcPct val="107000"/>
              </a:lnSpc>
              <a:spcBef>
                <a:spcPts val="2800"/>
              </a:spcBef>
              <a:spcAft>
                <a:spcPts val="0"/>
              </a:spcAft>
              <a:buNone/>
            </a:pPr>
            <a:r>
              <a:rPr lang="en-US" sz="1800">
                <a:solidFill>
                  <a:srgbClr val="013191"/>
                </a:solidFill>
                <a:latin typeface="Calibri"/>
                <a:ea typeface="Calibri"/>
                <a:cs typeface="Calibri"/>
                <a:sym typeface="Calibri"/>
              </a:rPr>
              <a:t>Paedophiles are people who display tendencies towards having sexual contacts with children.  </a:t>
            </a:r>
            <a:endParaRPr/>
          </a:p>
          <a:p>
            <a:pPr indent="0" lvl="0" marL="0" marR="0" rtl="0" algn="ctr">
              <a:lnSpc>
                <a:spcPct val="107000"/>
              </a:lnSpc>
              <a:spcBef>
                <a:spcPts val="2800"/>
              </a:spcBef>
              <a:spcAft>
                <a:spcPts val="0"/>
              </a:spcAft>
              <a:buNone/>
            </a:pPr>
            <a:r>
              <a:rPr lang="en-US" sz="1800">
                <a:solidFill>
                  <a:srgbClr val="013191"/>
                </a:solidFill>
                <a:latin typeface="Calibri"/>
                <a:ea typeface="Calibri"/>
                <a:cs typeface="Calibri"/>
                <a:sym typeface="Calibri"/>
              </a:rPr>
              <a:t>Sometimes sexual abuse is committed by people who have been abused in their childhood. However, most victims never commit such crime in their adult life. </a:t>
            </a:r>
            <a:endParaRPr sz="1800">
              <a:solidFill>
                <a:srgbClr val="013191"/>
              </a:solidFill>
              <a:latin typeface="Calibri"/>
              <a:ea typeface="Calibri"/>
              <a:cs typeface="Calibri"/>
              <a:sym typeface="Calibri"/>
            </a:endParaRPr>
          </a:p>
          <a:p>
            <a:pPr indent="0" lvl="0" marL="0" marR="0" rtl="0" algn="ctr">
              <a:lnSpc>
                <a:spcPct val="107000"/>
              </a:lnSpc>
              <a:spcBef>
                <a:spcPts val="2800"/>
              </a:spcBef>
              <a:spcAft>
                <a:spcPts val="0"/>
              </a:spcAft>
              <a:buNone/>
            </a:pPr>
            <a:r>
              <a:rPr lang="en-US" sz="1800">
                <a:solidFill>
                  <a:srgbClr val="013191"/>
                </a:solidFill>
                <a:latin typeface="Calibri"/>
                <a:ea typeface="Calibri"/>
                <a:cs typeface="Calibri"/>
                <a:sym typeface="Calibri"/>
              </a:rPr>
              <a:t>Paedophiles are </a:t>
            </a:r>
            <a:r>
              <a:rPr b="1" lang="en-US" sz="1800">
                <a:solidFill>
                  <a:srgbClr val="013191"/>
                </a:solidFill>
                <a:latin typeface="Calibri"/>
                <a:ea typeface="Calibri"/>
                <a:cs typeface="Calibri"/>
                <a:sym typeface="Calibri"/>
              </a:rPr>
              <a:t>always fully responsible for their behaviour</a:t>
            </a:r>
            <a:r>
              <a:rPr lang="en-US" sz="1800">
                <a:solidFill>
                  <a:srgbClr val="013191"/>
                </a:solidFill>
                <a:latin typeface="Calibri"/>
                <a:ea typeface="Calibri"/>
                <a:cs typeface="Calibri"/>
                <a:sym typeface="Calibri"/>
              </a:rPr>
              <a:t>.</a:t>
            </a:r>
            <a:endParaRPr sz="1800">
              <a:solidFill>
                <a:srgbClr val="01319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7"/>
          <p:cNvSpPr txBox="1"/>
          <p:nvPr>
            <p:ph type="ctrTitle"/>
          </p:nvPr>
        </p:nvSpPr>
        <p:spPr>
          <a:xfrm>
            <a:off x="2699792" y="1203598"/>
            <a:ext cx="392332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006EB6"/>
              </a:buClr>
              <a:buSzPts val="2300"/>
              <a:buFont typeface="Calibri"/>
              <a:buNone/>
            </a:pPr>
            <a:r>
              <a:rPr b="1" lang="en-US" sz="2300">
                <a:latin typeface="Calibri"/>
                <a:ea typeface="Calibri"/>
                <a:cs typeface="Calibri"/>
                <a:sym typeface="Calibri"/>
              </a:rPr>
              <a:t>How Do Perpetrators Operate? </a:t>
            </a:r>
            <a:endParaRPr b="1" sz="2300">
              <a:latin typeface="Calibri"/>
              <a:ea typeface="Calibri"/>
              <a:cs typeface="Calibri"/>
              <a:sym typeface="Calibri"/>
            </a:endParaRPr>
          </a:p>
        </p:txBody>
      </p:sp>
      <p:sp>
        <p:nvSpPr>
          <p:cNvPr id="91" name="Google Shape;91;p7"/>
          <p:cNvSpPr txBox="1"/>
          <p:nvPr/>
        </p:nvSpPr>
        <p:spPr>
          <a:xfrm>
            <a:off x="1043608" y="1995686"/>
            <a:ext cx="7127100" cy="23082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800">
                <a:solidFill>
                  <a:srgbClr val="013191"/>
                </a:solidFill>
                <a:latin typeface="Calibri"/>
                <a:ea typeface="Calibri"/>
                <a:cs typeface="Calibri"/>
                <a:sym typeface="Calibri"/>
              </a:rPr>
              <a:t>Abusers often </a:t>
            </a:r>
            <a:r>
              <a:rPr b="1" lang="en-US" sz="1800">
                <a:solidFill>
                  <a:srgbClr val="013191"/>
                </a:solidFill>
                <a:latin typeface="Calibri"/>
                <a:ea typeface="Calibri"/>
                <a:cs typeface="Calibri"/>
                <a:sym typeface="Calibri"/>
              </a:rPr>
              <a:t>build close relationships and emotional bonds with victims</a:t>
            </a:r>
            <a:r>
              <a:rPr lang="en-US" sz="1800">
                <a:solidFill>
                  <a:srgbClr val="013191"/>
                </a:solidFill>
                <a:latin typeface="Calibri"/>
                <a:ea typeface="Calibri"/>
                <a:cs typeface="Calibri"/>
                <a:sym typeface="Calibri"/>
              </a:rPr>
              <a:t>, taking advantage of children’s naïve faith in their intentions.  </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They </a:t>
            </a:r>
            <a:r>
              <a:rPr b="1" lang="en-US" sz="1800">
                <a:solidFill>
                  <a:srgbClr val="013191"/>
                </a:solidFill>
                <a:latin typeface="Calibri"/>
                <a:ea typeface="Calibri"/>
                <a:cs typeface="Calibri"/>
                <a:sym typeface="Calibri"/>
              </a:rPr>
              <a:t>become children’s confidants and ‘friends’ </a:t>
            </a:r>
            <a:r>
              <a:rPr lang="en-US" sz="1800">
                <a:solidFill>
                  <a:srgbClr val="013191"/>
                </a:solidFill>
                <a:latin typeface="Calibri"/>
                <a:ea typeface="Calibri"/>
                <a:cs typeface="Calibri"/>
                <a:sym typeface="Calibri"/>
              </a:rPr>
              <a:t>and gain their trust by using various </a:t>
            </a:r>
            <a:r>
              <a:rPr b="1" lang="en-US" sz="1800">
                <a:solidFill>
                  <a:srgbClr val="013191"/>
                </a:solidFill>
                <a:latin typeface="Calibri"/>
                <a:ea typeface="Calibri"/>
                <a:cs typeface="Calibri"/>
                <a:sym typeface="Calibri"/>
              </a:rPr>
              <a:t>techniques of manipulation.</a:t>
            </a:r>
            <a:r>
              <a:rPr lang="en-US" sz="1800">
                <a:solidFill>
                  <a:srgbClr val="013191"/>
                </a:solidFill>
                <a:latin typeface="Calibri"/>
                <a:ea typeface="Calibri"/>
                <a:cs typeface="Calibri"/>
                <a:sym typeface="Calibri"/>
              </a:rPr>
              <a:t> </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At the beginning, children might feel favoured, privileged and charmed by the attention they are given.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8"/>
          <p:cNvSpPr txBox="1"/>
          <p:nvPr/>
        </p:nvSpPr>
        <p:spPr>
          <a:xfrm>
            <a:off x="611560" y="1563638"/>
            <a:ext cx="8064900" cy="25854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1800">
                <a:solidFill>
                  <a:srgbClr val="013191"/>
                </a:solidFill>
                <a:latin typeface="Calibri"/>
                <a:ea typeface="Calibri"/>
                <a:cs typeface="Calibri"/>
                <a:sym typeface="Calibri"/>
              </a:rPr>
              <a:t>Grooming</a:t>
            </a:r>
            <a:r>
              <a:rPr lang="en-US" sz="1800">
                <a:solidFill>
                  <a:srgbClr val="013191"/>
                </a:solidFill>
                <a:latin typeface="Calibri"/>
                <a:ea typeface="Calibri"/>
                <a:cs typeface="Calibri"/>
                <a:sym typeface="Calibri"/>
              </a:rPr>
              <a:t> is the deliberate process by which the offender builds </a:t>
            </a:r>
            <a:r>
              <a:rPr lang="en-US" sz="1800">
                <a:solidFill>
                  <a:srgbClr val="013191"/>
                </a:solidFill>
                <a:latin typeface="Calibri"/>
                <a:ea typeface="Calibri"/>
                <a:cs typeface="Calibri"/>
                <a:sym typeface="Calibri"/>
              </a:rPr>
              <a:t>a relation with the child, with the intention of sexual abuse.</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The perpetrators can try grooming children in any situation where they come into contact with children (es: in public spaces, during physical activity, in the family..).</a:t>
            </a:r>
            <a:endParaRPr/>
          </a:p>
          <a:p>
            <a:pPr indent="0" lvl="0" marL="0" marR="0" rtl="0" algn="ctr">
              <a:spcBef>
                <a:spcPts val="0"/>
              </a:spcBef>
              <a:spcAft>
                <a:spcPts val="0"/>
              </a:spcAft>
              <a:buNone/>
            </a:pPr>
            <a:r>
              <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Perpetrators can also seduce children </a:t>
            </a:r>
            <a:r>
              <a:rPr b="1" lang="en-US" sz="1800">
                <a:solidFill>
                  <a:srgbClr val="013191"/>
                </a:solidFill>
                <a:latin typeface="Calibri"/>
                <a:ea typeface="Calibri"/>
                <a:cs typeface="Calibri"/>
                <a:sym typeface="Calibri"/>
              </a:rPr>
              <a:t>online</a:t>
            </a:r>
            <a:r>
              <a:rPr lang="en-US" sz="1800">
                <a:solidFill>
                  <a:srgbClr val="013191"/>
                </a:solidFill>
                <a:latin typeface="Calibri"/>
                <a:ea typeface="Calibri"/>
                <a:cs typeface="Calibri"/>
                <a:sym typeface="Calibri"/>
              </a:rPr>
              <a:t>. </a:t>
            </a:r>
            <a:endParaRPr/>
          </a:p>
          <a:p>
            <a:pPr indent="0" lvl="0" marL="0" marR="0" rtl="0" algn="ctr">
              <a:spcBef>
                <a:spcPts val="0"/>
              </a:spcBef>
              <a:spcAft>
                <a:spcPts val="0"/>
              </a:spcAft>
              <a:buNone/>
            </a:pPr>
            <a:r>
              <a:rPr lang="en-US" sz="1800">
                <a:solidFill>
                  <a:srgbClr val="013191"/>
                </a:solidFill>
                <a:latin typeface="Calibri"/>
                <a:ea typeface="Calibri"/>
                <a:cs typeface="Calibri"/>
                <a:sym typeface="Calibri"/>
              </a:rPr>
              <a:t>Social media, chat and forums make it easier for them to build intimate relationships with children without the parents knowing.</a:t>
            </a:r>
            <a:endParaRPr/>
          </a:p>
        </p:txBody>
      </p:sp>
      <p:sp>
        <p:nvSpPr>
          <p:cNvPr id="97" name="Google Shape;97;p8"/>
          <p:cNvSpPr txBox="1"/>
          <p:nvPr>
            <p:ph type="ctrTitle"/>
          </p:nvPr>
        </p:nvSpPr>
        <p:spPr>
          <a:xfrm>
            <a:off x="3779912" y="843558"/>
            <a:ext cx="1547056"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006EB6"/>
              </a:buClr>
              <a:buSzPts val="2300"/>
              <a:buFont typeface="Calibri"/>
              <a:buNone/>
            </a:pPr>
            <a:r>
              <a:rPr b="1" lang="en-US" sz="2300">
                <a:latin typeface="Calibri"/>
                <a:ea typeface="Calibri"/>
                <a:cs typeface="Calibri"/>
                <a:sym typeface="Calibri"/>
              </a:rPr>
              <a:t>Grooming</a:t>
            </a:r>
            <a:endParaRPr b="1" sz="2300">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9"/>
          <p:cNvSpPr txBox="1"/>
          <p:nvPr/>
        </p:nvSpPr>
        <p:spPr>
          <a:xfrm>
            <a:off x="755576" y="1563638"/>
            <a:ext cx="7704856" cy="240065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000">
                <a:solidFill>
                  <a:srgbClr val="013191"/>
                </a:solidFill>
                <a:latin typeface="Calibri"/>
                <a:ea typeface="Calibri"/>
                <a:cs typeface="Calibri"/>
                <a:sym typeface="Calibri"/>
              </a:rPr>
              <a:t>Sexual abuse almost exclusively takes place </a:t>
            </a:r>
            <a:r>
              <a:rPr b="1" lang="en-US" sz="2000">
                <a:solidFill>
                  <a:srgbClr val="013191"/>
                </a:solidFill>
                <a:latin typeface="Calibri"/>
                <a:ea typeface="Calibri"/>
                <a:cs typeface="Calibri"/>
                <a:sym typeface="Calibri"/>
              </a:rPr>
              <a:t>in secrecy</a:t>
            </a:r>
            <a:r>
              <a:rPr lang="en-US" sz="2000">
                <a:solidFill>
                  <a:srgbClr val="013191"/>
                </a:solidFill>
                <a:latin typeface="Calibri"/>
                <a:ea typeface="Calibri"/>
                <a:cs typeface="Calibri"/>
                <a:sym typeface="Calibri"/>
              </a:rPr>
              <a:t>. </a:t>
            </a:r>
            <a:endParaRPr/>
          </a:p>
          <a:p>
            <a:pPr indent="0" lvl="0" marL="0" marR="0" rtl="0" algn="ctr">
              <a:spcBef>
                <a:spcPts val="0"/>
              </a:spcBef>
              <a:spcAft>
                <a:spcPts val="0"/>
              </a:spcAft>
              <a:buNone/>
            </a:pPr>
            <a:r>
              <a:t/>
            </a:r>
            <a:endParaRPr sz="2500">
              <a:solidFill>
                <a:srgbClr val="013191"/>
              </a:solidFill>
              <a:latin typeface="Calibri"/>
              <a:ea typeface="Calibri"/>
              <a:cs typeface="Calibri"/>
              <a:sym typeface="Calibri"/>
            </a:endParaRPr>
          </a:p>
          <a:p>
            <a:pPr indent="0" lvl="0" marL="0" marR="0" rtl="0" algn="ctr">
              <a:spcBef>
                <a:spcPts val="0"/>
              </a:spcBef>
              <a:spcAft>
                <a:spcPts val="0"/>
              </a:spcAft>
              <a:buNone/>
            </a:pPr>
            <a:r>
              <a:rPr lang="en-US" sz="2000">
                <a:solidFill>
                  <a:srgbClr val="013191"/>
                </a:solidFill>
                <a:latin typeface="Calibri"/>
                <a:ea typeface="Calibri"/>
                <a:cs typeface="Calibri"/>
                <a:sym typeface="Calibri"/>
              </a:rPr>
              <a:t>To keep the abuse secret, the perpetrator put children</a:t>
            </a:r>
            <a:r>
              <a:rPr b="1" lang="en-US" sz="2000">
                <a:solidFill>
                  <a:srgbClr val="013191"/>
                </a:solidFill>
                <a:latin typeface="Calibri"/>
                <a:ea typeface="Calibri"/>
                <a:cs typeface="Calibri"/>
                <a:sym typeface="Calibri"/>
              </a:rPr>
              <a:t> under pressure, threatening and making </a:t>
            </a:r>
            <a:r>
              <a:rPr lang="en-US" sz="2000">
                <a:solidFill>
                  <a:srgbClr val="013191"/>
                </a:solidFill>
                <a:latin typeface="Calibri"/>
                <a:ea typeface="Calibri"/>
                <a:cs typeface="Calibri"/>
                <a:sym typeface="Calibri"/>
              </a:rPr>
              <a:t>them</a:t>
            </a:r>
            <a:r>
              <a:rPr b="1" lang="en-US" sz="2000">
                <a:solidFill>
                  <a:srgbClr val="013191"/>
                </a:solidFill>
                <a:latin typeface="Calibri"/>
                <a:ea typeface="Calibri"/>
                <a:cs typeface="Calibri"/>
                <a:sym typeface="Calibri"/>
              </a:rPr>
              <a:t> feel guilty</a:t>
            </a:r>
            <a:r>
              <a:rPr lang="en-US" sz="2000">
                <a:solidFill>
                  <a:srgbClr val="013191"/>
                </a:solidFill>
                <a:latin typeface="Calibri"/>
                <a:ea typeface="Calibri"/>
                <a:cs typeface="Calibri"/>
                <a:sym typeface="Calibri"/>
              </a:rPr>
              <a:t>.</a:t>
            </a:r>
            <a:endParaRPr/>
          </a:p>
          <a:p>
            <a:pPr indent="0" lvl="0" marL="0" marR="0" rtl="0" algn="ctr">
              <a:spcBef>
                <a:spcPts val="0"/>
              </a:spcBef>
              <a:spcAft>
                <a:spcPts val="0"/>
              </a:spcAft>
              <a:buNone/>
            </a:pPr>
            <a:r>
              <a:t/>
            </a:r>
            <a:endParaRPr sz="2500">
              <a:solidFill>
                <a:srgbClr val="013191"/>
              </a:solidFill>
              <a:latin typeface="Calibri"/>
              <a:ea typeface="Calibri"/>
              <a:cs typeface="Calibri"/>
              <a:sym typeface="Calibri"/>
            </a:endParaRPr>
          </a:p>
          <a:p>
            <a:pPr indent="0" lvl="0" marL="0" marR="0" rtl="0" algn="ctr">
              <a:spcBef>
                <a:spcPts val="0"/>
              </a:spcBef>
              <a:spcAft>
                <a:spcPts val="0"/>
              </a:spcAft>
              <a:buNone/>
            </a:pPr>
            <a:r>
              <a:rPr lang="en-US" sz="2000">
                <a:solidFill>
                  <a:srgbClr val="013191"/>
                </a:solidFill>
                <a:latin typeface="Calibri"/>
                <a:ea typeface="Calibri"/>
                <a:cs typeface="Calibri"/>
                <a:sym typeface="Calibri"/>
              </a:rPr>
              <a:t>Perpetrators often </a:t>
            </a:r>
            <a:r>
              <a:rPr b="1" lang="en-US" sz="2000">
                <a:solidFill>
                  <a:srgbClr val="013191"/>
                </a:solidFill>
                <a:latin typeface="Calibri"/>
                <a:ea typeface="Calibri"/>
                <a:cs typeface="Calibri"/>
                <a:sym typeface="Calibri"/>
              </a:rPr>
              <a:t>persuade children </a:t>
            </a:r>
            <a:r>
              <a:rPr lang="en-US" sz="2000">
                <a:solidFill>
                  <a:srgbClr val="013191"/>
                </a:solidFill>
                <a:latin typeface="Calibri"/>
                <a:ea typeface="Calibri"/>
                <a:cs typeface="Calibri"/>
                <a:sym typeface="Calibri"/>
              </a:rPr>
              <a:t>that what is happening is absolutely normal or that they are somehow </a:t>
            </a:r>
            <a:r>
              <a:rPr b="1" lang="en-US" sz="2000">
                <a:solidFill>
                  <a:srgbClr val="013191"/>
                </a:solidFill>
                <a:latin typeface="Calibri"/>
                <a:ea typeface="Calibri"/>
                <a:cs typeface="Calibri"/>
                <a:sym typeface="Calibri"/>
              </a:rPr>
              <a:t>responsible for the abuse</a:t>
            </a:r>
            <a:r>
              <a:rPr lang="en-US" sz="2000">
                <a:solidFill>
                  <a:srgbClr val="013191"/>
                </a:solidFill>
                <a:latin typeface="Calibri"/>
                <a:ea typeface="Calibri"/>
                <a:cs typeface="Calibri"/>
                <a:sym typeface="Calibri"/>
              </a:rPr>
              <a:t>. </a:t>
            </a:r>
            <a:endParaRPr sz="2000">
              <a:solidFill>
                <a:srgbClr val="01319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Presentazione CESIE 2018_2">
  <a:themeElements>
    <a:clrScheme name="Executive">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2018-02-09T10:33:29Z</dcterms:created>
  <dc:creator>Alex</dc:creator>
</cp:coreProperties>
</file>