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5" roundtripDataSignature="AMtx7mhzdCGCivsLZTpn4xpDKq1hyuZud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customschemas.google.com/relationships/presentationmetadata" Target="metadata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533520" y="764280"/>
            <a:ext cx="6704640" cy="37713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5" name="Google Shape;5;n"/>
          <p:cNvSpPr txBox="1"/>
          <p:nvPr>
            <p:ph idx="3"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6" name="Google Shape;6;n"/>
          <p:cNvSpPr txBox="1"/>
          <p:nvPr>
            <p:ph idx="10"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it-IT" sz="1400" u="none" cap="none" strike="noStrike"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:notes"/>
          <p:cNvSpPr txBox="1"/>
          <p:nvPr>
            <p:ph idx="1"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:notes"/>
          <p:cNvSpPr/>
          <p:nvPr>
            <p:ph idx="2" type="sldImg"/>
          </p:nvPr>
        </p:nvSpPr>
        <p:spPr>
          <a:xfrm>
            <a:off x="533520" y="764280"/>
            <a:ext cx="6704640" cy="37713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0:notes"/>
          <p:cNvSpPr/>
          <p:nvPr>
            <p:ph idx="2" type="sldImg"/>
          </p:nvPr>
        </p:nvSpPr>
        <p:spPr>
          <a:xfrm>
            <a:off x="685800" y="1143000"/>
            <a:ext cx="5484960" cy="308484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2" name="Google Shape;152;p10:notes"/>
          <p:cNvSpPr txBox="1"/>
          <p:nvPr>
            <p:ph idx="1"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1079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10:notes"/>
          <p:cNvSpPr/>
          <p:nvPr/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it-IT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:notes"/>
          <p:cNvSpPr txBox="1"/>
          <p:nvPr>
            <p:ph idx="1"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2:notes"/>
          <p:cNvSpPr/>
          <p:nvPr>
            <p:ph idx="2" type="sldImg"/>
          </p:nvPr>
        </p:nvSpPr>
        <p:spPr>
          <a:xfrm>
            <a:off x="533520" y="764280"/>
            <a:ext cx="6704640" cy="37713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 txBox="1"/>
          <p:nvPr>
            <p:ph idx="1"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3:notes"/>
          <p:cNvSpPr/>
          <p:nvPr>
            <p:ph idx="2" type="sldImg"/>
          </p:nvPr>
        </p:nvSpPr>
        <p:spPr>
          <a:xfrm>
            <a:off x="533520" y="764280"/>
            <a:ext cx="6704640" cy="37713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/>
          <p:nvPr>
            <p:ph idx="2" type="sldImg"/>
          </p:nvPr>
        </p:nvSpPr>
        <p:spPr>
          <a:xfrm>
            <a:off x="685800" y="1143000"/>
            <a:ext cx="5484960" cy="308484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2" name="Google Shape;92;p4:notes"/>
          <p:cNvSpPr txBox="1"/>
          <p:nvPr>
            <p:ph idx="1"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14920" lvl="0" marL="21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it-IT" sz="2000" strike="noStrike">
                <a:latin typeface="Arial"/>
                <a:ea typeface="Arial"/>
                <a:cs typeface="Arial"/>
                <a:sym typeface="Arial"/>
              </a:rPr>
              <a:t>You can use </a:t>
            </a:r>
            <a:r>
              <a:rPr b="0" lang="it-IT" sz="180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gettyimages.com, pixabay.com</a:t>
            </a:r>
            <a:endParaRPr b="0" sz="18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4:notes"/>
          <p:cNvSpPr/>
          <p:nvPr/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it-IT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5:notes"/>
          <p:cNvSpPr/>
          <p:nvPr>
            <p:ph idx="2" type="sldImg"/>
          </p:nvPr>
        </p:nvSpPr>
        <p:spPr>
          <a:xfrm>
            <a:off x="685800" y="1143000"/>
            <a:ext cx="5484960" cy="308484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3" name="Google Shape;103;p5:notes"/>
          <p:cNvSpPr txBox="1"/>
          <p:nvPr>
            <p:ph idx="1"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14920" lvl="0" marL="21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5:notes"/>
          <p:cNvSpPr/>
          <p:nvPr/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it-IT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:notes"/>
          <p:cNvSpPr/>
          <p:nvPr>
            <p:ph idx="2" type="sldImg"/>
          </p:nvPr>
        </p:nvSpPr>
        <p:spPr>
          <a:xfrm>
            <a:off x="685800" y="1143000"/>
            <a:ext cx="5484960" cy="308484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3" name="Google Shape;113;p6:notes"/>
          <p:cNvSpPr txBox="1"/>
          <p:nvPr>
            <p:ph idx="1"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14920" lvl="0" marL="21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6:notes"/>
          <p:cNvSpPr/>
          <p:nvPr/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it-IT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7:notes"/>
          <p:cNvSpPr/>
          <p:nvPr>
            <p:ph idx="2" type="sldImg"/>
          </p:nvPr>
        </p:nvSpPr>
        <p:spPr>
          <a:xfrm>
            <a:off x="685800" y="1143000"/>
            <a:ext cx="5484960" cy="308484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3" name="Google Shape;123;p7:notes"/>
          <p:cNvSpPr txBox="1"/>
          <p:nvPr>
            <p:ph idx="1"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14920" lvl="0" marL="21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7:notes"/>
          <p:cNvSpPr/>
          <p:nvPr/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it-IT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8:notes"/>
          <p:cNvSpPr/>
          <p:nvPr>
            <p:ph idx="2" type="sldImg"/>
          </p:nvPr>
        </p:nvSpPr>
        <p:spPr>
          <a:xfrm>
            <a:off x="685800" y="1143000"/>
            <a:ext cx="5484960" cy="308484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3" name="Google Shape;133;p8:notes"/>
          <p:cNvSpPr txBox="1"/>
          <p:nvPr>
            <p:ph idx="1"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14920" lvl="0" marL="21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8:notes"/>
          <p:cNvSpPr/>
          <p:nvPr/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it-IT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9:notes"/>
          <p:cNvSpPr/>
          <p:nvPr>
            <p:ph idx="2" type="sldImg"/>
          </p:nvPr>
        </p:nvSpPr>
        <p:spPr>
          <a:xfrm>
            <a:off x="685800" y="1143000"/>
            <a:ext cx="5484960" cy="308484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3" name="Google Shape;143;p9:notes"/>
          <p:cNvSpPr txBox="1"/>
          <p:nvPr>
            <p:ph idx="1"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14920" lvl="0" marL="2160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9:notes"/>
          <p:cNvSpPr/>
          <p:nvPr/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it-IT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2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1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1"/>
          <p:cNvSpPr txBox="1"/>
          <p:nvPr>
            <p:ph idx="1" type="body"/>
          </p:nvPr>
        </p:nvSpPr>
        <p:spPr>
          <a:xfrm>
            <a:off x="457200" y="1203480"/>
            <a:ext cx="822924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1"/>
          <p:cNvSpPr txBox="1"/>
          <p:nvPr>
            <p:ph idx="2"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2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2"/>
          <p:cNvSpPr txBox="1"/>
          <p:nvPr>
            <p:ph idx="1"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2"/>
          <p:cNvSpPr txBox="1"/>
          <p:nvPr>
            <p:ph idx="2"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2"/>
          <p:cNvSpPr txBox="1"/>
          <p:nvPr>
            <p:ph idx="3"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2"/>
          <p:cNvSpPr txBox="1"/>
          <p:nvPr>
            <p:ph idx="4"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3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3"/>
          <p:cNvSpPr txBox="1"/>
          <p:nvPr>
            <p:ph idx="1" type="body"/>
          </p:nvPr>
        </p:nvSpPr>
        <p:spPr>
          <a:xfrm>
            <a:off x="457200" y="120348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3"/>
          <p:cNvSpPr txBox="1"/>
          <p:nvPr>
            <p:ph idx="2" type="body"/>
          </p:nvPr>
        </p:nvSpPr>
        <p:spPr>
          <a:xfrm>
            <a:off x="3239640" y="120348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3"/>
          <p:cNvSpPr txBox="1"/>
          <p:nvPr>
            <p:ph idx="3" type="body"/>
          </p:nvPr>
        </p:nvSpPr>
        <p:spPr>
          <a:xfrm>
            <a:off x="6022080" y="120348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3"/>
          <p:cNvSpPr txBox="1"/>
          <p:nvPr>
            <p:ph idx="4" type="body"/>
          </p:nvPr>
        </p:nvSpPr>
        <p:spPr>
          <a:xfrm>
            <a:off x="457200" y="276192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3"/>
          <p:cNvSpPr txBox="1"/>
          <p:nvPr>
            <p:ph idx="5" type="body"/>
          </p:nvPr>
        </p:nvSpPr>
        <p:spPr>
          <a:xfrm>
            <a:off x="3239640" y="276192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3"/>
          <p:cNvSpPr txBox="1"/>
          <p:nvPr>
            <p:ph idx="6" type="body"/>
          </p:nvPr>
        </p:nvSpPr>
        <p:spPr>
          <a:xfrm>
            <a:off x="6022080" y="2761920"/>
            <a:ext cx="26496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3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3"/>
          <p:cNvSpPr txBox="1"/>
          <p:nvPr>
            <p:ph idx="1" type="subTitle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4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4"/>
          <p:cNvSpPr txBox="1"/>
          <p:nvPr>
            <p:ph idx="1"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5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5"/>
          <p:cNvSpPr txBox="1"/>
          <p:nvPr>
            <p:ph idx="1"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5"/>
          <p:cNvSpPr txBox="1"/>
          <p:nvPr>
            <p:ph idx="2"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6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7"/>
          <p:cNvSpPr txBox="1"/>
          <p:nvPr>
            <p:ph idx="1" type="subTitle"/>
          </p:nvPr>
        </p:nvSpPr>
        <p:spPr>
          <a:xfrm>
            <a:off x="457200" y="205200"/>
            <a:ext cx="8229240" cy="39812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8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8"/>
          <p:cNvSpPr txBox="1"/>
          <p:nvPr>
            <p:ph idx="1"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8"/>
          <p:cNvSpPr txBox="1"/>
          <p:nvPr>
            <p:ph idx="2" type="body"/>
          </p:nvPr>
        </p:nvSpPr>
        <p:spPr>
          <a:xfrm>
            <a:off x="4674240" y="1203480"/>
            <a:ext cx="4015800" cy="298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8"/>
          <p:cNvSpPr txBox="1"/>
          <p:nvPr>
            <p:ph idx="3" type="body"/>
          </p:nvPr>
        </p:nvSpPr>
        <p:spPr>
          <a:xfrm>
            <a:off x="45720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9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9"/>
          <p:cNvSpPr txBox="1"/>
          <p:nvPr>
            <p:ph idx="1" type="body"/>
          </p:nvPr>
        </p:nvSpPr>
        <p:spPr>
          <a:xfrm>
            <a:off x="457200" y="1203480"/>
            <a:ext cx="4015800" cy="298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9"/>
          <p:cNvSpPr txBox="1"/>
          <p:nvPr>
            <p:ph idx="2"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9"/>
          <p:cNvSpPr txBox="1"/>
          <p:nvPr>
            <p:ph idx="3" type="body"/>
          </p:nvPr>
        </p:nvSpPr>
        <p:spPr>
          <a:xfrm>
            <a:off x="4674240" y="276192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0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0"/>
          <p:cNvSpPr txBox="1"/>
          <p:nvPr>
            <p:ph idx="1" type="body"/>
          </p:nvPr>
        </p:nvSpPr>
        <p:spPr>
          <a:xfrm>
            <a:off x="45720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0"/>
          <p:cNvSpPr txBox="1"/>
          <p:nvPr>
            <p:ph idx="2" type="body"/>
          </p:nvPr>
        </p:nvSpPr>
        <p:spPr>
          <a:xfrm>
            <a:off x="4674240" y="1203480"/>
            <a:ext cx="401580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0"/>
          <p:cNvSpPr txBox="1"/>
          <p:nvPr>
            <p:ph idx="3" type="body"/>
          </p:nvPr>
        </p:nvSpPr>
        <p:spPr>
          <a:xfrm>
            <a:off x="457200" y="2761920"/>
            <a:ext cx="8229240" cy="1422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5004000" y="1028880"/>
            <a:ext cx="4603680" cy="488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1"/>
          <p:cNvSpPr/>
          <p:nvPr/>
        </p:nvSpPr>
        <p:spPr>
          <a:xfrm>
            <a:off x="-180360" y="-20520"/>
            <a:ext cx="9503640" cy="358560"/>
          </a:xfrm>
          <a:prstGeom prst="rect">
            <a:avLst/>
          </a:prstGeom>
          <a:gradFill>
            <a:gsLst>
              <a:gs pos="0">
                <a:srgbClr val="006EB6"/>
              </a:gs>
              <a:gs pos="100000">
                <a:srgbClr val="013191"/>
              </a:gs>
            </a:gsLst>
            <a:lin ang="0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11"/>
          <p:cNvSpPr txBox="1"/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3" name="Google Shape;13;p11"/>
          <p:cNvSpPr txBox="1"/>
          <p:nvPr>
            <p:ph idx="1"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jpg"/><Relationship Id="rId4" Type="http://schemas.openxmlformats.org/officeDocument/2006/relationships/image" Target="../media/image7.png"/><Relationship Id="rId5" Type="http://schemas.openxmlformats.org/officeDocument/2006/relationships/image" Target="../media/image20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20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2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2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20.jpg"/><Relationship Id="rId5" Type="http://schemas.openxmlformats.org/officeDocument/2006/relationships/image" Target="../media/image24.png"/><Relationship Id="rId6" Type="http://schemas.openxmlformats.org/officeDocument/2006/relationships/image" Target="../media/image19.png"/><Relationship Id="rId7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2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2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2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20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"/>
          <p:cNvSpPr/>
          <p:nvPr/>
        </p:nvSpPr>
        <p:spPr>
          <a:xfrm>
            <a:off x="467640" y="545400"/>
            <a:ext cx="7770960" cy="43056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-IT" sz="1800" u="none" cap="none" strike="noStrike">
                <a:solidFill>
                  <a:srgbClr val="1F497D"/>
                </a:solidFill>
                <a:latin typeface="Calibri"/>
                <a:ea typeface="Calibri"/>
                <a:cs typeface="Calibri"/>
                <a:sym typeface="Calibri"/>
              </a:rPr>
              <a:t>Material for learners Unit 4 REACTION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7" name="Google Shape;6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48000" y="1635480"/>
            <a:ext cx="2086920" cy="1912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12360" y="381240"/>
            <a:ext cx="1089720" cy="109584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"/>
          <p:cNvSpPr/>
          <p:nvPr/>
        </p:nvSpPr>
        <p:spPr>
          <a:xfrm>
            <a:off x="323640" y="555480"/>
            <a:ext cx="2014920" cy="63792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"/>
          <p:cNvSpPr/>
          <p:nvPr/>
        </p:nvSpPr>
        <p:spPr>
          <a:xfrm>
            <a:off x="1187640" y="3941640"/>
            <a:ext cx="6767280" cy="638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42568D"/>
                </a:solidFill>
                <a:latin typeface="Calibri"/>
                <a:ea typeface="Calibri"/>
                <a:cs typeface="Calibri"/>
                <a:sym typeface="Calibri"/>
              </a:rPr>
              <a:t>STOP! – Sexual child abuse prevention: New methods, topics and approaches in European context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6280" y="390600"/>
            <a:ext cx="1437120" cy="1437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ipe dir="l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12360" y="381240"/>
            <a:ext cx="1089720" cy="109584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0"/>
          <p:cNvSpPr/>
          <p:nvPr/>
        </p:nvSpPr>
        <p:spPr>
          <a:xfrm>
            <a:off x="2974320" y="1294200"/>
            <a:ext cx="3034080" cy="36396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References / Further Readings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10"/>
          <p:cNvSpPr/>
          <p:nvPr/>
        </p:nvSpPr>
        <p:spPr>
          <a:xfrm>
            <a:off x="323640" y="555480"/>
            <a:ext cx="2014920" cy="3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8" name="Google Shape;158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640" y="366120"/>
            <a:ext cx="1437120" cy="143712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10"/>
          <p:cNvSpPr/>
          <p:nvPr/>
        </p:nvSpPr>
        <p:spPr>
          <a:xfrm>
            <a:off x="1005840" y="2194920"/>
            <a:ext cx="7223040" cy="237672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https://aifs.gov.au/cfca/publications/responding-children-and-young-people-s-disclosures-abu </a:t>
            </a:r>
            <a:endParaRPr b="0" i="0" sz="12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578"/>
              </a:spcBef>
              <a:spcAft>
                <a:spcPts val="0"/>
              </a:spcAft>
              <a:buNone/>
            </a:pPr>
            <a:r>
              <a:rPr b="0" i="0" lang="it-I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https://www.d2l.org/education/5-steps/step-5/</a:t>
            </a:r>
            <a:endParaRPr b="0" i="0" sz="12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578"/>
              </a:spcBef>
              <a:spcAft>
                <a:spcPts val="0"/>
              </a:spcAft>
              <a:buNone/>
            </a:pPr>
            <a:r>
              <a:rPr b="0" i="0" lang="it-I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https://www.rcne.com/contact/countries/</a:t>
            </a:r>
            <a:endParaRPr b="0" i="0" sz="12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578"/>
              </a:spcBef>
              <a:spcAft>
                <a:spcPts val="0"/>
              </a:spcAft>
              <a:buNone/>
            </a:pPr>
            <a:r>
              <a:rPr b="0" i="0" lang="it-I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https://rm.coe.int/protection-of-children-against-sexual-exploitation-and-sexual-abuse/1680794e97</a:t>
            </a:r>
            <a:endParaRPr b="0" i="0" sz="12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578"/>
              </a:spcBef>
              <a:spcAft>
                <a:spcPts val="0"/>
              </a:spcAft>
              <a:buNone/>
            </a:pPr>
            <a:r>
              <a:rPr b="0" i="0" lang="it-I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https://www.cdc.gov/violenceprevention/childabuseandneglect/childsexualabuse.html</a:t>
            </a:r>
            <a:endParaRPr b="0" i="0" sz="12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578"/>
              </a:spcBef>
              <a:spcAft>
                <a:spcPts val="0"/>
              </a:spcAft>
              <a:buNone/>
            </a:pPr>
            <a:r>
              <a:rPr b="0" i="0" lang="it-I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https://learning.nspcc.org.uk/child-abuse-and-neglect/child-sexual-abuse</a:t>
            </a:r>
            <a:endParaRPr b="0" i="0" sz="12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578"/>
              </a:spcBef>
              <a:spcAft>
                <a:spcPts val="0"/>
              </a:spcAft>
              <a:buNone/>
            </a:pPr>
            <a:r>
              <a:rPr b="0" i="0" lang="it-I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https://nane.hu/wp-content/uploads/0311_muszaj_kiadvany_web.pdf</a:t>
            </a:r>
            <a:endParaRPr b="0" i="0" sz="12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578"/>
              </a:spcBef>
              <a:spcAft>
                <a:spcPts val="0"/>
              </a:spcAft>
              <a:buNone/>
            </a:pPr>
            <a:r>
              <a:rPr b="0" i="0" lang="it-I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https://aleg-romania.eu/wp-content/uploads/2014/08/Factsheet-4Sala-de-audiere-a-minorului.pdf</a:t>
            </a:r>
            <a:endParaRPr b="0" i="0" sz="12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wipe dir="l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Google Shape;7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12360" y="381240"/>
            <a:ext cx="1089720" cy="109584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2"/>
          <p:cNvSpPr/>
          <p:nvPr/>
        </p:nvSpPr>
        <p:spPr>
          <a:xfrm rot="14400">
            <a:off x="995400" y="1778760"/>
            <a:ext cx="7314840" cy="2303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-IT" sz="1800" u="none" cap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Unit 4 – REACTION 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289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· The environment’s reaction to child sexual abuse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578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· The personal attitudes and adequate reaction to CSA disclosure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578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· The duties and responsibilities of the adult to whom the child discloses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578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· Information about steps to be taken for intervention and protection    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289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2"/>
          <p:cNvSpPr/>
          <p:nvPr/>
        </p:nvSpPr>
        <p:spPr>
          <a:xfrm>
            <a:off x="323640" y="555480"/>
            <a:ext cx="2014920" cy="3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9" name="Google Shape;79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280" y="365760"/>
            <a:ext cx="1437120" cy="1437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ipe dir="l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12360" y="381240"/>
            <a:ext cx="1089720" cy="109584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3"/>
          <p:cNvSpPr/>
          <p:nvPr/>
        </p:nvSpPr>
        <p:spPr>
          <a:xfrm>
            <a:off x="3019680" y="1005840"/>
            <a:ext cx="2008800" cy="36396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Learning objectives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3"/>
          <p:cNvSpPr/>
          <p:nvPr/>
        </p:nvSpPr>
        <p:spPr>
          <a:xfrm>
            <a:off x="323640" y="555480"/>
            <a:ext cx="2014920" cy="3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3"/>
          <p:cNvSpPr/>
          <p:nvPr/>
        </p:nvSpPr>
        <p:spPr>
          <a:xfrm>
            <a:off x="970920" y="2103120"/>
            <a:ext cx="7897680" cy="174456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6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• To know the importance of </a:t>
            </a:r>
            <a:r>
              <a:rPr b="1" i="0" lang="it-IT" sz="16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intervention</a:t>
            </a:r>
            <a:r>
              <a:rPr b="0" i="0" lang="it-IT" sz="16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, and the potential </a:t>
            </a:r>
            <a:r>
              <a:rPr b="1" i="0" lang="it-IT" sz="16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consequences of not reacting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62"/>
              </a:spcBef>
              <a:spcAft>
                <a:spcPts val="0"/>
              </a:spcAft>
              <a:buNone/>
            </a:pPr>
            <a:r>
              <a:rPr b="0" i="0" lang="it-IT" sz="16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• Learn about </a:t>
            </a:r>
            <a:r>
              <a:rPr b="1" i="0" lang="it-IT" sz="16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immediate and adequate</a:t>
            </a:r>
            <a:r>
              <a:rPr b="0" i="0" lang="it-IT" sz="16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 reactions 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62"/>
              </a:spcBef>
              <a:spcAft>
                <a:spcPts val="0"/>
              </a:spcAft>
              <a:buNone/>
            </a:pPr>
            <a:r>
              <a:rPr b="0" i="0" lang="it-IT" sz="16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• Provide knowledge on</a:t>
            </a:r>
            <a:r>
              <a:rPr b="1" i="0" lang="it-IT" sz="16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 how to talk</a:t>
            </a:r>
            <a:r>
              <a:rPr b="0" i="0" lang="it-IT" sz="16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 to a child when disclosing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62"/>
              </a:spcBef>
              <a:spcAft>
                <a:spcPts val="0"/>
              </a:spcAft>
              <a:buNone/>
            </a:pPr>
            <a:r>
              <a:rPr b="0" i="0" lang="it-IT" sz="16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• Learn which </a:t>
            </a:r>
            <a:r>
              <a:rPr b="1" i="0" lang="it-IT" sz="16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steps to take</a:t>
            </a:r>
            <a:r>
              <a:rPr b="0" i="0" lang="it-IT" sz="16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 for reporting and intervention 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62"/>
              </a:spcBef>
              <a:spcAft>
                <a:spcPts val="0"/>
              </a:spcAft>
              <a:buNone/>
            </a:pPr>
            <a:r>
              <a:rPr b="0" i="0" lang="it-IT" sz="16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• Know the </a:t>
            </a:r>
            <a:r>
              <a:rPr b="1" i="0" lang="it-IT" sz="16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legal frames</a:t>
            </a:r>
            <a:r>
              <a:rPr b="0" i="0" lang="it-IT" sz="16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 of reporting and intervention in STOP project partner countries</a:t>
            </a:r>
            <a:endParaRPr b="0" i="0" sz="16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" name="Google Shape;88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640" y="366120"/>
            <a:ext cx="1437120" cy="143712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3"/>
          <p:cNvSpPr/>
          <p:nvPr/>
        </p:nvSpPr>
        <p:spPr>
          <a:xfrm>
            <a:off x="1645920" y="1463040"/>
            <a:ext cx="11558160" cy="604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wipe dir="l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12360" y="381240"/>
            <a:ext cx="1089720" cy="109584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4"/>
          <p:cNvSpPr/>
          <p:nvPr/>
        </p:nvSpPr>
        <p:spPr>
          <a:xfrm>
            <a:off x="323640" y="555480"/>
            <a:ext cx="2014920" cy="3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7" name="Google Shape;97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640" y="366120"/>
            <a:ext cx="1437120" cy="1437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74720" y="2011680"/>
            <a:ext cx="2331360" cy="1491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943600" y="2560320"/>
            <a:ext cx="2286000" cy="1523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325520" y="1554480"/>
            <a:ext cx="2057760" cy="137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wipe dir="l"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12360" y="381240"/>
            <a:ext cx="1089720" cy="109584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5"/>
          <p:cNvSpPr/>
          <p:nvPr/>
        </p:nvSpPr>
        <p:spPr>
          <a:xfrm>
            <a:off x="2024640" y="1294200"/>
            <a:ext cx="5096160" cy="36396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The environment's reaction plays an important role 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5"/>
          <p:cNvSpPr/>
          <p:nvPr/>
        </p:nvSpPr>
        <p:spPr>
          <a:xfrm>
            <a:off x="323640" y="555480"/>
            <a:ext cx="2014920" cy="3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9" name="Google Shape;109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640" y="366120"/>
            <a:ext cx="1437120" cy="143712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5"/>
          <p:cNvSpPr/>
          <p:nvPr/>
        </p:nvSpPr>
        <p:spPr>
          <a:xfrm>
            <a:off x="731520" y="2377440"/>
            <a:ext cx="8137800" cy="189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- defines how the child will feel and </a:t>
            </a: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how traumatic</a:t>
            </a: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 the experience will be for them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62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- parents (or guardians) reactions </a:t>
            </a: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are critical</a:t>
            </a: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 in child sexual abuse prevention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62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- if offenders are the child’s parents - this makes the situation </a:t>
            </a: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more difficult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62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- child sexual abuse </a:t>
            </a: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is a taboo</a:t>
            </a: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 that needs to be overcome 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62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- when reacting to CSA a </a:t>
            </a: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victim-centered anti-discriminatory approach</a:t>
            </a: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 is necessary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wipe dir="l"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12360" y="381240"/>
            <a:ext cx="1089720" cy="109584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6"/>
          <p:cNvSpPr/>
          <p:nvPr/>
        </p:nvSpPr>
        <p:spPr>
          <a:xfrm>
            <a:off x="1499400" y="1294200"/>
            <a:ext cx="6149160" cy="36396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Personal attitudes and adequate reaction of a non-professional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6"/>
          <p:cNvSpPr/>
          <p:nvPr/>
        </p:nvSpPr>
        <p:spPr>
          <a:xfrm>
            <a:off x="323640" y="555480"/>
            <a:ext cx="2014920" cy="3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9" name="Google Shape;119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640" y="366120"/>
            <a:ext cx="1437120" cy="143712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6"/>
          <p:cNvSpPr/>
          <p:nvPr/>
        </p:nvSpPr>
        <p:spPr>
          <a:xfrm>
            <a:off x="822960" y="2603880"/>
            <a:ext cx="7897680" cy="20638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- an adult might face </a:t>
            </a: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a personal uncomfortability</a:t>
            </a: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 in case of CSA suspection or CSA disclosure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62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- there is </a:t>
            </a: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no expectation</a:t>
            </a: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 from a non-professional to provide </a:t>
            </a: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full assistance </a:t>
            </a: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for the victim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62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- they need to know what to say and what not to say to a child victim of CSA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62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- they </a:t>
            </a: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are expected to take steps towards reporting</a:t>
            </a: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 and referring to professionals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wipe dir="l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12360" y="381240"/>
            <a:ext cx="1089720" cy="109584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7"/>
          <p:cNvSpPr/>
          <p:nvPr/>
        </p:nvSpPr>
        <p:spPr>
          <a:xfrm>
            <a:off x="2680200" y="1294200"/>
            <a:ext cx="3772080" cy="36396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Children, victims of child sexual abuse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7"/>
          <p:cNvSpPr/>
          <p:nvPr/>
        </p:nvSpPr>
        <p:spPr>
          <a:xfrm>
            <a:off x="323640" y="555480"/>
            <a:ext cx="2014920" cy="3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9" name="Google Shape;129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640" y="366120"/>
            <a:ext cx="1437120" cy="143712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7"/>
          <p:cNvSpPr/>
          <p:nvPr/>
        </p:nvSpPr>
        <p:spPr>
          <a:xfrm>
            <a:off x="970920" y="2377440"/>
            <a:ext cx="7897680" cy="1515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- not all children disclose about being sexually abused, </a:t>
            </a: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most of them do not</a:t>
            </a: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62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- it is very </a:t>
            </a: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difficult to recognize </a:t>
            </a: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the signs of sexual abuse on children 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62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- it is the </a:t>
            </a: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duty</a:t>
            </a: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 of the adult to protect the children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62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- we should not let people live with the </a:t>
            </a: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burden</a:t>
            </a: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 of the abuse for long 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wipe dir="l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12360" y="381240"/>
            <a:ext cx="1089720" cy="109584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8"/>
          <p:cNvSpPr/>
          <p:nvPr/>
        </p:nvSpPr>
        <p:spPr>
          <a:xfrm>
            <a:off x="1957320" y="1294200"/>
            <a:ext cx="5231880" cy="36396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When a child discloses about being sexually abused...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8"/>
          <p:cNvSpPr/>
          <p:nvPr/>
        </p:nvSpPr>
        <p:spPr>
          <a:xfrm>
            <a:off x="323640" y="555480"/>
            <a:ext cx="2014920" cy="3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9" name="Google Shape;139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640" y="366120"/>
            <a:ext cx="1437120" cy="143712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8"/>
          <p:cNvSpPr/>
          <p:nvPr/>
        </p:nvSpPr>
        <p:spPr>
          <a:xfrm>
            <a:off x="914400" y="2129400"/>
            <a:ext cx="7897680" cy="24476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- it means the child trusts that person (</a:t>
            </a: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privilege and responsibility</a:t>
            </a: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62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- adults are expected to listen actively and not to question the child’s experience (</a:t>
            </a: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empathy, acceptance</a:t>
            </a: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62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- it is important to praise the child and reassure them that it was not their fault (</a:t>
            </a: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be supportive</a:t>
            </a: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62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- the non-professional has the obligation to react (</a:t>
            </a: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report the case</a:t>
            </a: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62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- the child must be informed about the further steps (</a:t>
            </a:r>
            <a:r>
              <a:rPr b="1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resilience building</a:t>
            </a:r>
            <a:r>
              <a:rPr b="0" i="0" lang="it-IT" sz="18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) </a:t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wipe dir="l"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12360" y="381240"/>
            <a:ext cx="1089720" cy="109584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9"/>
          <p:cNvSpPr/>
          <p:nvPr/>
        </p:nvSpPr>
        <p:spPr>
          <a:xfrm>
            <a:off x="323640" y="555480"/>
            <a:ext cx="2014920" cy="36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8" name="Google Shape;148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6640" y="366120"/>
            <a:ext cx="1437120" cy="1437120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9"/>
          <p:cNvSpPr/>
          <p:nvPr/>
        </p:nvSpPr>
        <p:spPr>
          <a:xfrm>
            <a:off x="880200" y="2014200"/>
            <a:ext cx="7897680" cy="155268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24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- In the long turn the </a:t>
            </a:r>
            <a:r>
              <a:rPr b="1" i="0" lang="it-IT" sz="24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education</a:t>
            </a:r>
            <a:r>
              <a:rPr b="0" i="0" lang="it-IT" sz="24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 of children and their parents (or guardians), their teachers, or other non-professionals regarding the prevention of violence and abuse, child protection and resilience building </a:t>
            </a:r>
            <a:r>
              <a:rPr b="1" i="0" lang="it-IT" sz="24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is of key importance</a:t>
            </a:r>
            <a:r>
              <a:rPr b="0" i="0" lang="it-IT" sz="2400" u="none" cap="none" strike="noStrike">
                <a:solidFill>
                  <a:srgbClr val="2F5897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b="0" i="0" sz="24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wipe dir="l"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2018-02-09T10:33:29Z</dcterms:created>
  <dc:creator>Alex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3</vt:i4>
  </property>
  <property fmtid="{D5CDD505-2E9C-101B-9397-08002B2CF9AE}" pid="8" name="PresentationFormat">
    <vt:lpwstr>Presentazione su schermo (16:9)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6</vt:i4>
  </property>
</Properties>
</file>