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Arial Narrow"/>
      <p:regular r:id="rId17"/>
      <p:bold r:id="rId18"/>
      <p:italic r:id="rId19"/>
      <p:boldItalic r:id="rId20"/>
    </p:embeddedFont>
    <p:embeddedFont>
      <p:font typeface="Palatino Linotype"/>
      <p:regular r:id="rId21"/>
      <p:bold r:id="rId22"/>
      <p:italic r:id="rId23"/>
      <p:boldItalic r:id="rId24"/>
    </p:embeddedFont>
    <p:embeddedFont>
      <p:font typeface="Yanone Kaffeesatz"/>
      <p:regular r:id="rId25"/>
      <p:bold r:id="rId26"/>
    </p:embeddedFont>
    <p:embeddedFont>
      <p:font typeface="Open Sans"/>
      <p:regular r:id="rId27"/>
      <p:bold r:id="rId28"/>
      <p:italic r:id="rId29"/>
      <p:boldItalic r:id="rId30"/>
    </p:embeddedFont>
    <p:embeddedFont>
      <p:font typeface="Century Gothic"/>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5" roundtripDataSignature="AMtx7miD3QfISaQMhkwBAYtAC5XOI4OGq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rialNarrow-boldItalic.fntdata"/><Relationship Id="rId22" Type="http://schemas.openxmlformats.org/officeDocument/2006/relationships/font" Target="fonts/PalatinoLinotype-bold.fntdata"/><Relationship Id="rId21" Type="http://schemas.openxmlformats.org/officeDocument/2006/relationships/font" Target="fonts/PalatinoLinotype-regular.fntdata"/><Relationship Id="rId24" Type="http://schemas.openxmlformats.org/officeDocument/2006/relationships/font" Target="fonts/PalatinoLinotype-boldItalic.fntdata"/><Relationship Id="rId23" Type="http://schemas.openxmlformats.org/officeDocument/2006/relationships/font" Target="fonts/PalatinoLinotype-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YanoneKaffeesatz-bold.fntdata"/><Relationship Id="rId25" Type="http://schemas.openxmlformats.org/officeDocument/2006/relationships/font" Target="fonts/YanoneKaffeesatz-regular.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enturyGothic-regular.fntdata"/><Relationship Id="rId30" Type="http://schemas.openxmlformats.org/officeDocument/2006/relationships/font" Target="fonts/OpenSans-boldItalic.fntdata"/><Relationship Id="rId11" Type="http://schemas.openxmlformats.org/officeDocument/2006/relationships/slide" Target="slides/slide6.xml"/><Relationship Id="rId33" Type="http://schemas.openxmlformats.org/officeDocument/2006/relationships/font" Target="fonts/CenturyGothic-italic.fntdata"/><Relationship Id="rId10" Type="http://schemas.openxmlformats.org/officeDocument/2006/relationships/slide" Target="slides/slide5.xml"/><Relationship Id="rId32" Type="http://schemas.openxmlformats.org/officeDocument/2006/relationships/font" Target="fonts/CenturyGothic-bold.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CenturyGothic-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ArialNarrow-regular.fntdata"/><Relationship Id="rId16" Type="http://schemas.openxmlformats.org/officeDocument/2006/relationships/slide" Target="slides/slide11.xml"/><Relationship Id="rId19" Type="http://schemas.openxmlformats.org/officeDocument/2006/relationships/font" Target="fonts/ArialNarrow-italic.fntdata"/><Relationship Id="rId18" Type="http://schemas.openxmlformats.org/officeDocument/2006/relationships/font" Target="fonts/ArialNarrow-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 name="Google Shape;4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 name="Google Shape;12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 name="Google Shape;5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0" name="Google Shape;6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6" name="Google Shape;6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 name="Google Shape;6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3" name="Google Shape;7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4" name="Google Shape;74;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 name="Google Shape;8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9" name="Google Shape;8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6" name="Google Shape;9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p:cSld name="Diapositiva titolo">
    <p:spTree>
      <p:nvGrpSpPr>
        <p:cNvPr id="14" name="Shape 14"/>
        <p:cNvGrpSpPr/>
        <p:nvPr/>
      </p:nvGrpSpPr>
      <p:grpSpPr>
        <a:xfrm>
          <a:off x="0" y="0"/>
          <a:ext cx="0" cy="0"/>
          <a:chOff x="0" y="0"/>
          <a:chExt cx="0" cy="0"/>
        </a:xfrm>
      </p:grpSpPr>
      <p:sp>
        <p:nvSpPr>
          <p:cNvPr id="15" name="Google Shape;15;p14"/>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14"/>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17" name="Google Shape;17;p14"/>
          <p:cNvSpPr txBox="1"/>
          <p:nvPr>
            <p:ph idx="2" type="body"/>
          </p:nvPr>
        </p:nvSpPr>
        <p:spPr>
          <a:xfrm>
            <a:off x="678396" y="1563638"/>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apositiva titolo" showMasterSp="0">
  <p:cSld name="1_Diapositiva titolo">
    <p:spTree>
      <p:nvGrpSpPr>
        <p:cNvPr id="18" name="Shape 18"/>
        <p:cNvGrpSpPr/>
        <p:nvPr/>
      </p:nvGrpSpPr>
      <p:grpSpPr>
        <a:xfrm>
          <a:off x="0" y="0"/>
          <a:ext cx="0" cy="0"/>
          <a:chOff x="0" y="0"/>
          <a:chExt cx="0" cy="0"/>
        </a:xfrm>
      </p:grpSpPr>
      <p:sp>
        <p:nvSpPr>
          <p:cNvPr id="19" name="Google Shape;19;p15"/>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20" name="Google Shape;20;p15"/>
          <p:cNvSpPr txBox="1"/>
          <p:nvPr>
            <p:ph type="ctrTitle"/>
          </p:nvPr>
        </p:nvSpPr>
        <p:spPr>
          <a:xfrm>
            <a:off x="685800" y="3363838"/>
            <a:ext cx="7772400" cy="357065"/>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lt1"/>
              </a:buClr>
              <a:buSzPts val="3500"/>
              <a:buFont typeface="Yanone Kaffeesatz"/>
              <a:buNone/>
              <a:defRPr b="0">
                <a:solidFill>
                  <a:schemeClr val="lt1"/>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K:\Materiale CESIE\Logo\CESIE_Logo_Vector - white-02.png" id="21" name="Google Shape;21;p15"/>
          <p:cNvPicPr preferRelativeResize="0"/>
          <p:nvPr/>
        </p:nvPicPr>
        <p:blipFill rotWithShape="1">
          <a:blip r:embed="rId2">
            <a:alphaModFix/>
          </a:blip>
          <a:srcRect b="0" l="0" r="0" t="0"/>
          <a:stretch/>
        </p:blipFill>
        <p:spPr>
          <a:xfrm>
            <a:off x="1523999" y="1853521"/>
            <a:ext cx="6096002" cy="142351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e Disclaimer">
  <p:cSld name="Contenuto e Disclaimer">
    <p:spTree>
      <p:nvGrpSpPr>
        <p:cNvPr id="22" name="Shape 22"/>
        <p:cNvGrpSpPr/>
        <p:nvPr/>
      </p:nvGrpSpPr>
      <p:grpSpPr>
        <a:xfrm>
          <a:off x="0" y="0"/>
          <a:ext cx="0" cy="0"/>
          <a:chOff x="0" y="0"/>
          <a:chExt cx="0" cy="0"/>
        </a:xfrm>
      </p:grpSpPr>
      <p:sp>
        <p:nvSpPr>
          <p:cNvPr id="23" name="Google Shape;23;p16"/>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6"/>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25" name="Google Shape;25;p16"/>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26" name="Google Shape;26;p16"/>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it-IT"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uto e Disclaimer">
  <p:cSld name="1_Contenuto e Disclaimer">
    <p:spTree>
      <p:nvGrpSpPr>
        <p:cNvPr id="27" name="Shape 27"/>
        <p:cNvGrpSpPr/>
        <p:nvPr/>
      </p:nvGrpSpPr>
      <p:grpSpPr>
        <a:xfrm>
          <a:off x="0" y="0"/>
          <a:ext cx="0" cy="0"/>
          <a:chOff x="0" y="0"/>
          <a:chExt cx="0" cy="0"/>
        </a:xfrm>
      </p:grpSpPr>
      <p:sp>
        <p:nvSpPr>
          <p:cNvPr id="28" name="Google Shape;28;p17"/>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7"/>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30" name="Google Shape;30;p17"/>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31" name="Google Shape;31;p17"/>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it-IT"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pic>
        <p:nvPicPr>
          <p:cNvPr id="32" name="Google Shape;32;p17"/>
          <p:cNvPicPr preferRelativeResize="0"/>
          <p:nvPr/>
        </p:nvPicPr>
        <p:blipFill rotWithShape="1">
          <a:blip r:embed="rId2">
            <a:alphaModFix/>
          </a:blip>
          <a:srcRect b="0" l="0" r="0" t="0"/>
          <a:stretch/>
        </p:blipFill>
        <p:spPr>
          <a:xfrm>
            <a:off x="611560" y="4474219"/>
            <a:ext cx="1546893" cy="4418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33" name="Shape 33"/>
        <p:cNvGrpSpPr/>
        <p:nvPr/>
      </p:nvGrpSpPr>
      <p:grpSpPr>
        <a:xfrm>
          <a:off x="0" y="0"/>
          <a:ext cx="0" cy="0"/>
          <a:chOff x="0" y="0"/>
          <a:chExt cx="0" cy="0"/>
        </a:xfrm>
      </p:grpSpPr>
      <p:sp>
        <p:nvSpPr>
          <p:cNvPr id="34" name="Google Shape;34;p18"/>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algn="l">
              <a:lnSpc>
                <a:spcPct val="165714"/>
              </a:lnSpc>
              <a:spcBef>
                <a:spcPts val="0"/>
              </a:spcBef>
              <a:spcAft>
                <a:spcPts val="0"/>
              </a:spcAft>
              <a:buClr>
                <a:srgbClr val="006EB6"/>
              </a:buClr>
              <a:buSzPts val="3500"/>
              <a:buFont typeface="Yanone Kaffeesatz"/>
              <a:buNone/>
              <a:defRPr>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8"/>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36" name="Shape 36"/>
        <p:cNvGrpSpPr/>
        <p:nvPr/>
      </p:nvGrpSpPr>
      <p:grpSpPr>
        <a:xfrm>
          <a:off x="0" y="0"/>
          <a:ext cx="0" cy="0"/>
          <a:chOff x="0" y="0"/>
          <a:chExt cx="0" cy="0"/>
        </a:xfrm>
      </p:grpSpPr>
      <p:sp>
        <p:nvSpPr>
          <p:cNvPr id="37" name="Google Shape;37;p19"/>
          <p:cNvSpPr txBox="1"/>
          <p:nvPr>
            <p:ph type="title"/>
          </p:nvPr>
        </p:nvSpPr>
        <p:spPr>
          <a:xfrm>
            <a:off x="722313" y="1028701"/>
            <a:ext cx="7772400" cy="1878806"/>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rgbClr val="006EB6"/>
              </a:buClr>
              <a:buSzPts val="3500"/>
              <a:buFont typeface="Yanone Kaffeesatz"/>
              <a:buNone/>
              <a:defRPr b="1" sz="3500">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9"/>
          <p:cNvSpPr txBox="1"/>
          <p:nvPr>
            <p:ph idx="1" type="body"/>
          </p:nvPr>
        </p:nvSpPr>
        <p:spPr>
          <a:xfrm>
            <a:off x="722313" y="3051573"/>
            <a:ext cx="7772400" cy="848915"/>
          </a:xfrm>
          <a:prstGeom prst="rect">
            <a:avLst/>
          </a:prstGeom>
          <a:noFill/>
          <a:ln>
            <a:noFill/>
          </a:ln>
        </p:spPr>
        <p:txBody>
          <a:bodyPr anchorCtr="0" anchor="t" bIns="45700" lIns="91425" spcFirstLastPara="1" rIns="91425" wrap="square" tIns="45700">
            <a:normAutofit/>
          </a:bodyPr>
          <a:lstStyle>
            <a:lvl1pPr indent="-228600" lvl="0" marL="457200" algn="ctr">
              <a:spcBef>
                <a:spcPts val="400"/>
              </a:spcBef>
              <a:spcAft>
                <a:spcPts val="0"/>
              </a:spcAft>
              <a:buClr>
                <a:srgbClr val="595959"/>
              </a:buClr>
              <a:buSzPts val="2000"/>
              <a:buNone/>
              <a:defRPr i="1" sz="2000">
                <a:solidFill>
                  <a:srgbClr val="595959"/>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Diapositiva titolo" showMasterSp="0">
  <p:cSld name="2_Diapositiva titolo">
    <p:spTree>
      <p:nvGrpSpPr>
        <p:cNvPr id="39" name="Shape 39"/>
        <p:cNvGrpSpPr/>
        <p:nvPr/>
      </p:nvGrpSpPr>
      <p:grpSpPr>
        <a:xfrm>
          <a:off x="0" y="0"/>
          <a:ext cx="0" cy="0"/>
          <a:chOff x="0" y="0"/>
          <a:chExt cx="0" cy="0"/>
        </a:xfrm>
      </p:grpSpPr>
      <p:sp>
        <p:nvSpPr>
          <p:cNvPr id="40" name="Google Shape;40;p20"/>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descr="K:\Materiale CESIE\Logo\CESIE_Logo_Vector - white-02.png" id="41" name="Google Shape;41;p20"/>
          <p:cNvPicPr preferRelativeResize="0"/>
          <p:nvPr/>
        </p:nvPicPr>
        <p:blipFill rotWithShape="1">
          <a:blip r:embed="rId2">
            <a:alphaModFix/>
          </a:blip>
          <a:srcRect b="0" l="0" r="0" t="0"/>
          <a:stretch/>
        </p:blipFill>
        <p:spPr>
          <a:xfrm>
            <a:off x="3124200" y="1059582"/>
            <a:ext cx="2895600" cy="676168"/>
          </a:xfrm>
          <a:prstGeom prst="rect">
            <a:avLst/>
          </a:prstGeom>
          <a:noFill/>
          <a:ln>
            <a:noFill/>
          </a:ln>
        </p:spPr>
      </p:pic>
      <p:pic>
        <p:nvPicPr>
          <p:cNvPr id="42" name="Google Shape;42;p20"/>
          <p:cNvPicPr preferRelativeResize="0"/>
          <p:nvPr/>
        </p:nvPicPr>
        <p:blipFill rotWithShape="1">
          <a:blip r:embed="rId3">
            <a:alphaModFix/>
          </a:blip>
          <a:srcRect b="0" l="0" r="1953" t="0"/>
          <a:stretch/>
        </p:blipFill>
        <p:spPr>
          <a:xfrm>
            <a:off x="3154680" y="3232798"/>
            <a:ext cx="2834640" cy="982984"/>
          </a:xfrm>
          <a:prstGeom prst="rect">
            <a:avLst/>
          </a:prstGeom>
          <a:noFill/>
          <a:ln>
            <a:noFill/>
          </a:ln>
        </p:spPr>
      </p:pic>
      <p:pic>
        <p:nvPicPr>
          <p:cNvPr descr="K:\Materiale CESIE\PPT\address.png" id="43" name="Google Shape;43;p20"/>
          <p:cNvPicPr preferRelativeResize="0"/>
          <p:nvPr/>
        </p:nvPicPr>
        <p:blipFill rotWithShape="1">
          <a:blip r:embed="rId4">
            <a:alphaModFix/>
          </a:blip>
          <a:srcRect b="0" l="0" r="929" t="0"/>
          <a:stretch/>
        </p:blipFill>
        <p:spPr>
          <a:xfrm>
            <a:off x="3175397" y="2374930"/>
            <a:ext cx="2793206" cy="4736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3"/>
          <p:cNvPicPr preferRelativeResize="0"/>
          <p:nvPr/>
        </p:nvPicPr>
        <p:blipFill rotWithShape="1">
          <a:blip r:embed="rId1">
            <a:alphaModFix/>
          </a:blip>
          <a:srcRect b="0" l="0" r="0" t="0"/>
          <a:stretch/>
        </p:blipFill>
        <p:spPr>
          <a:xfrm>
            <a:off x="5004048" y="1028907"/>
            <a:ext cx="4605166" cy="4890685"/>
          </a:xfrm>
          <a:prstGeom prst="rect">
            <a:avLst/>
          </a:prstGeom>
          <a:noFill/>
          <a:ln>
            <a:noFill/>
          </a:ln>
        </p:spPr>
      </p:pic>
      <p:sp>
        <p:nvSpPr>
          <p:cNvPr id="11" name="Google Shape;11;p13"/>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marR="0" rtl="0" algn="l">
              <a:lnSpc>
                <a:spcPct val="165714"/>
              </a:lnSpc>
              <a:spcBef>
                <a:spcPts val="0"/>
              </a:spcBef>
              <a:spcAft>
                <a:spcPts val="0"/>
              </a:spcAft>
              <a:buClr>
                <a:srgbClr val="006EB6"/>
              </a:buClr>
              <a:buSzPts val="3500"/>
              <a:buFont typeface="Yanone Kaffeesatz"/>
              <a:buNone/>
              <a:defRPr b="0" i="0" sz="3500" u="none" cap="none" strike="noStrike">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3"/>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marR="0" rtl="0" algn="l">
              <a:spcBef>
                <a:spcPts val="360"/>
              </a:spcBef>
              <a:spcAft>
                <a:spcPts val="0"/>
              </a:spcAft>
              <a:buClr>
                <a:srgbClr val="595959"/>
              </a:buClr>
              <a:buSzPts val="1800"/>
              <a:buFont typeface="Arial"/>
              <a:buChar char="•"/>
              <a:defRPr b="0" i="0" sz="1800" u="none" cap="none" strike="noStrike">
                <a:solidFill>
                  <a:srgbClr val="595959"/>
                </a:solidFill>
                <a:latin typeface="Open Sans"/>
                <a:ea typeface="Open Sans"/>
                <a:cs typeface="Open Sans"/>
                <a:sym typeface="Open Sans"/>
              </a:defRPr>
            </a:lvl1pPr>
            <a:lvl2pPr indent="-330200" lvl="1" marL="9144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2pPr>
            <a:lvl3pPr indent="-330200" lvl="2" marL="13716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3pPr>
            <a:lvl4pPr indent="-330200" lvl="3" marL="18288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4pPr>
            <a:lvl5pPr indent="-330200" lvl="4" marL="22860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5pPr>
            <a:lvl6pPr indent="-330200" lvl="5" marL="27432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6pPr>
            <a:lvl7pPr indent="-330200" lvl="6" marL="32004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7pPr>
            <a:lvl8pPr indent="-330200" lvl="7" marL="36576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8pPr>
            <a:lvl9pPr indent="-330200" lvl="8" marL="41148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9pPr>
          </a:lstStyle>
          <a:p/>
        </p:txBody>
      </p:sp>
      <p:sp>
        <p:nvSpPr>
          <p:cNvPr id="13" name="Google Shape;13;p13"/>
          <p:cNvSpPr/>
          <p:nvPr/>
        </p:nvSpPr>
        <p:spPr>
          <a:xfrm>
            <a:off x="-180528" y="-20538"/>
            <a:ext cx="9505056" cy="360040"/>
          </a:xfrm>
          <a:prstGeom prst="rect">
            <a:avLst/>
          </a:prstGeom>
          <a:gradFill>
            <a:gsLst>
              <a:gs pos="0">
                <a:srgbClr val="006EB6"/>
              </a:gs>
              <a:gs pos="28000">
                <a:srgbClr val="006EB6"/>
              </a:gs>
              <a:gs pos="80000">
                <a:srgbClr val="013191"/>
              </a:gs>
              <a:gs pos="100000">
                <a:srgbClr val="013191"/>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alatino Linotype"/>
              <a:ea typeface="Palatino Linotype"/>
              <a:cs typeface="Palatino Linotype"/>
              <a:sym typeface="Palatino Linotype"/>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jp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9.png"/><Relationship Id="rId5"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1"/>
          <p:cNvSpPr txBox="1"/>
          <p:nvPr>
            <p:ph type="ctrTitle"/>
          </p:nvPr>
        </p:nvSpPr>
        <p:spPr>
          <a:xfrm>
            <a:off x="467544" y="545500"/>
            <a:ext cx="7772400" cy="432048"/>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1F497D"/>
              </a:buClr>
              <a:buSzPts val="1800"/>
              <a:buFont typeface="Calibri"/>
              <a:buNone/>
            </a:pPr>
            <a:r>
              <a:rPr b="1" lang="it-IT" sz="1800">
                <a:solidFill>
                  <a:srgbClr val="1F497D"/>
                </a:solidFill>
                <a:latin typeface="Calibri"/>
                <a:ea typeface="Calibri"/>
                <a:cs typeface="Calibri"/>
                <a:sym typeface="Calibri"/>
              </a:rPr>
              <a:t>Material for learners Unit 2</a:t>
            </a:r>
            <a:endParaRPr/>
          </a:p>
        </p:txBody>
      </p:sp>
      <p:pic>
        <p:nvPicPr>
          <p:cNvPr id="49" name="Google Shape;49;p1"/>
          <p:cNvPicPr preferRelativeResize="0"/>
          <p:nvPr>
            <p:ph idx="2" type="body"/>
          </p:nvPr>
        </p:nvPicPr>
        <p:blipFill rotWithShape="1">
          <a:blip r:embed="rId3">
            <a:alphaModFix/>
          </a:blip>
          <a:srcRect b="0" l="0" r="0" t="0"/>
          <a:stretch/>
        </p:blipFill>
        <p:spPr>
          <a:xfrm>
            <a:off x="3347864" y="1635646"/>
            <a:ext cx="2088232" cy="1913659"/>
          </a:xfrm>
          <a:prstGeom prst="rect">
            <a:avLst/>
          </a:prstGeom>
          <a:noFill/>
          <a:ln>
            <a:noFill/>
          </a:ln>
        </p:spPr>
      </p:pic>
      <p:pic>
        <p:nvPicPr>
          <p:cNvPr id="50" name="Google Shape;50;p1"/>
          <p:cNvPicPr preferRelativeResize="0"/>
          <p:nvPr/>
        </p:nvPicPr>
        <p:blipFill rotWithShape="1">
          <a:blip r:embed="rId4">
            <a:alphaModFix/>
          </a:blip>
          <a:srcRect b="0" l="0" r="0" t="0"/>
          <a:stretch/>
        </p:blipFill>
        <p:spPr>
          <a:xfrm>
            <a:off x="7812360" y="381335"/>
            <a:ext cx="1091279" cy="1097375"/>
          </a:xfrm>
          <a:prstGeom prst="rect">
            <a:avLst/>
          </a:prstGeom>
          <a:noFill/>
          <a:ln>
            <a:noFill/>
          </a:ln>
        </p:spPr>
      </p:pic>
      <p:sp>
        <p:nvSpPr>
          <p:cNvPr id="51" name="Google Shape;51;p1"/>
          <p:cNvSpPr txBox="1"/>
          <p:nvPr/>
        </p:nvSpPr>
        <p:spPr>
          <a:xfrm>
            <a:off x="1187624" y="3941643"/>
            <a:ext cx="6768752"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42558C"/>
                </a:solidFill>
                <a:latin typeface="Calibri"/>
                <a:ea typeface="Calibri"/>
                <a:cs typeface="Calibri"/>
                <a:sym typeface="Calibri"/>
              </a:rPr>
              <a:t>STOP! – Sexual child abuse prevention: New methods, topics and approaches in European context</a:t>
            </a:r>
            <a:endParaRPr sz="1800">
              <a:solidFill>
                <a:srgbClr val="42558C"/>
              </a:solidFill>
              <a:latin typeface="Calibri"/>
              <a:ea typeface="Calibri"/>
              <a:cs typeface="Calibri"/>
              <a:sym typeface="Calibri"/>
            </a:endParaRPr>
          </a:p>
        </p:txBody>
      </p:sp>
    </p:spTree>
  </p:cSld>
  <p:clrMapOvr>
    <a:masterClrMapping/>
  </p:clrMapOvr>
  <p:transition spd="slow">
    <p:wipe dir="l"/>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id="113" name="Google Shape;113;p10"/>
          <p:cNvPicPr preferRelativeResize="0"/>
          <p:nvPr/>
        </p:nvPicPr>
        <p:blipFill rotWithShape="1">
          <a:blip r:embed="rId3">
            <a:alphaModFix/>
          </a:blip>
          <a:srcRect b="0" l="0" r="0" t="0"/>
          <a:stretch/>
        </p:blipFill>
        <p:spPr>
          <a:xfrm>
            <a:off x="1115616" y="3808291"/>
            <a:ext cx="1132667" cy="864096"/>
          </a:xfrm>
          <a:prstGeom prst="rect">
            <a:avLst/>
          </a:prstGeom>
          <a:noFill/>
          <a:ln>
            <a:noFill/>
          </a:ln>
        </p:spPr>
      </p:pic>
      <p:sp>
        <p:nvSpPr>
          <p:cNvPr id="114" name="Google Shape;114;p10"/>
          <p:cNvSpPr txBox="1"/>
          <p:nvPr/>
        </p:nvSpPr>
        <p:spPr>
          <a:xfrm>
            <a:off x="458340" y="939205"/>
            <a:ext cx="7448425"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rgbClr val="013191"/>
                </a:solidFill>
                <a:latin typeface="Calibri"/>
                <a:ea typeface="Calibri"/>
                <a:cs typeface="Calibri"/>
                <a:sym typeface="Calibri"/>
              </a:rPr>
              <a:t>When asking questions, make sure they are not leading or suggestive, challenging the child’s credibility. </a:t>
            </a:r>
            <a:r>
              <a:rPr b="1" lang="it-IT" sz="1800">
                <a:solidFill>
                  <a:srgbClr val="013191"/>
                </a:solidFill>
                <a:latin typeface="Calibri"/>
                <a:ea typeface="Calibri"/>
                <a:cs typeface="Calibri"/>
                <a:sym typeface="Calibri"/>
              </a:rPr>
              <a:t>Repeat the child’s words and encourage them to elaborate.</a:t>
            </a:r>
            <a:endParaRPr/>
          </a:p>
        </p:txBody>
      </p:sp>
      <p:sp>
        <p:nvSpPr>
          <p:cNvPr id="115" name="Google Shape;115;p10"/>
          <p:cNvSpPr txBox="1"/>
          <p:nvPr/>
        </p:nvSpPr>
        <p:spPr>
          <a:xfrm>
            <a:off x="458340" y="2096749"/>
            <a:ext cx="7498036"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rgbClr val="013191"/>
                </a:solidFill>
                <a:latin typeface="Calibri"/>
                <a:ea typeface="Calibri"/>
                <a:cs typeface="Calibri"/>
                <a:sym typeface="Calibri"/>
              </a:rPr>
              <a:t>Sometimes children can try to tell about the abuse in an </a:t>
            </a:r>
            <a:r>
              <a:rPr b="1" lang="it-IT" sz="1800">
                <a:solidFill>
                  <a:srgbClr val="013191"/>
                </a:solidFill>
                <a:latin typeface="Calibri"/>
                <a:ea typeface="Calibri"/>
                <a:cs typeface="Calibri"/>
                <a:sym typeface="Calibri"/>
              </a:rPr>
              <a:t>indirect way</a:t>
            </a:r>
            <a:r>
              <a:rPr lang="it-IT" sz="1800">
                <a:solidFill>
                  <a:srgbClr val="013191"/>
                </a:solidFill>
                <a:latin typeface="Calibri"/>
                <a:ea typeface="Calibri"/>
                <a:cs typeface="Calibri"/>
                <a:sym typeface="Calibri"/>
              </a:rPr>
              <a:t>, by using hints and clues. Perhaps they start telling and then withdraw.</a:t>
            </a:r>
            <a:endParaRPr/>
          </a:p>
          <a:p>
            <a:pPr indent="0" lvl="0" marL="0" marR="0" rtl="0" algn="l">
              <a:spcBef>
                <a:spcPts val="0"/>
              </a:spcBef>
              <a:spcAft>
                <a:spcPts val="0"/>
              </a:spcAft>
              <a:buNone/>
            </a:pPr>
            <a:r>
              <a:rPr lang="it-IT" sz="1800">
                <a:solidFill>
                  <a:srgbClr val="013191"/>
                </a:solidFill>
                <a:latin typeface="Calibri"/>
                <a:ea typeface="Calibri"/>
                <a:cs typeface="Calibri"/>
                <a:sym typeface="Calibri"/>
              </a:rPr>
              <a:t>If the child doesn’t want to tell you what happened you can ask what prevents him/her to open up.</a:t>
            </a:r>
            <a:endParaRPr/>
          </a:p>
        </p:txBody>
      </p:sp>
      <p:pic>
        <p:nvPicPr>
          <p:cNvPr id="116" name="Google Shape;116;p10"/>
          <p:cNvPicPr preferRelativeResize="0"/>
          <p:nvPr/>
        </p:nvPicPr>
        <p:blipFill rotWithShape="1">
          <a:blip r:embed="rId4">
            <a:alphaModFix/>
          </a:blip>
          <a:srcRect b="0" l="0" r="0" t="0"/>
          <a:stretch/>
        </p:blipFill>
        <p:spPr>
          <a:xfrm>
            <a:off x="4067944" y="3789196"/>
            <a:ext cx="1176630" cy="902286"/>
          </a:xfrm>
          <a:prstGeom prst="rect">
            <a:avLst/>
          </a:prstGeom>
          <a:noFill/>
          <a:ln>
            <a:noFill/>
          </a:ln>
        </p:spPr>
      </p:pic>
      <p:pic>
        <p:nvPicPr>
          <p:cNvPr id="117" name="Google Shape;117;p10"/>
          <p:cNvPicPr preferRelativeResize="0"/>
          <p:nvPr/>
        </p:nvPicPr>
        <p:blipFill rotWithShape="1">
          <a:blip r:embed="rId5">
            <a:alphaModFix/>
          </a:blip>
          <a:srcRect b="0" l="0" r="0" t="0"/>
          <a:stretch/>
        </p:blipFill>
        <p:spPr>
          <a:xfrm>
            <a:off x="7064235" y="3782294"/>
            <a:ext cx="1048603" cy="89009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1"/>
          <p:cNvSpPr txBox="1"/>
          <p:nvPr>
            <p:ph idx="2" type="body"/>
          </p:nvPr>
        </p:nvSpPr>
        <p:spPr>
          <a:xfrm>
            <a:off x="602686" y="1491630"/>
            <a:ext cx="7938628" cy="252028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ctr">
              <a:spcBef>
                <a:spcPts val="0"/>
              </a:spcBef>
              <a:spcAft>
                <a:spcPts val="0"/>
              </a:spcAft>
              <a:buClr>
                <a:schemeClr val="dk2"/>
              </a:buClr>
              <a:buSzPct val="100000"/>
              <a:buNone/>
            </a:pPr>
            <a:r>
              <a:rPr lang="it-IT" sz="2100">
                <a:solidFill>
                  <a:schemeClr val="dk2"/>
                </a:solidFill>
                <a:latin typeface="Calibri"/>
                <a:ea typeface="Calibri"/>
                <a:cs typeface="Calibri"/>
                <a:sym typeface="Calibri"/>
              </a:rPr>
              <a:t>After disclosing sexual abuse, children need </a:t>
            </a:r>
            <a:r>
              <a:rPr b="1" lang="it-IT" sz="2100">
                <a:solidFill>
                  <a:schemeClr val="dk2"/>
                </a:solidFill>
                <a:latin typeface="Calibri"/>
                <a:ea typeface="Calibri"/>
                <a:cs typeface="Calibri"/>
                <a:sym typeface="Calibri"/>
              </a:rPr>
              <a:t>various types of support</a:t>
            </a:r>
            <a:r>
              <a:rPr lang="it-IT" sz="2100">
                <a:solidFill>
                  <a:schemeClr val="dk2"/>
                </a:solidFill>
                <a:latin typeface="Calibri"/>
                <a:ea typeface="Calibri"/>
                <a:cs typeface="Calibri"/>
                <a:sym typeface="Calibri"/>
              </a:rPr>
              <a:t>. </a:t>
            </a:r>
            <a:br>
              <a:rPr lang="it-IT" sz="2100">
                <a:solidFill>
                  <a:schemeClr val="dk2"/>
                </a:solidFill>
                <a:latin typeface="Calibri"/>
                <a:ea typeface="Calibri"/>
                <a:cs typeface="Calibri"/>
                <a:sym typeface="Calibri"/>
              </a:rPr>
            </a:br>
            <a:r>
              <a:rPr lang="it-IT" sz="2100">
                <a:solidFill>
                  <a:schemeClr val="dk2"/>
                </a:solidFill>
                <a:latin typeface="Calibri"/>
                <a:ea typeface="Calibri"/>
                <a:cs typeface="Calibri"/>
                <a:sym typeface="Calibri"/>
              </a:rPr>
              <a:t>Assure the child that you take his/her side and that you are going to do your best to protect and support him/her. </a:t>
            </a:r>
            <a:endParaRPr/>
          </a:p>
          <a:p>
            <a:pPr indent="0" lvl="0" marL="0" rtl="0" algn="ctr">
              <a:spcBef>
                <a:spcPts val="388"/>
              </a:spcBef>
              <a:spcAft>
                <a:spcPts val="0"/>
              </a:spcAft>
              <a:buClr>
                <a:schemeClr val="dk2"/>
              </a:buClr>
              <a:buSzPct val="100000"/>
              <a:buNone/>
            </a:pPr>
            <a:br>
              <a:rPr lang="it-IT" sz="2100">
                <a:solidFill>
                  <a:schemeClr val="dk2"/>
                </a:solidFill>
                <a:latin typeface="Calibri"/>
                <a:ea typeface="Calibri"/>
                <a:cs typeface="Calibri"/>
                <a:sym typeface="Calibri"/>
              </a:rPr>
            </a:br>
            <a:r>
              <a:rPr lang="it-IT" sz="2100">
                <a:solidFill>
                  <a:schemeClr val="dk2"/>
                </a:solidFill>
                <a:latin typeface="Calibri"/>
                <a:ea typeface="Calibri"/>
                <a:cs typeface="Calibri"/>
                <a:sym typeface="Calibri"/>
              </a:rPr>
              <a:t>Make sure to </a:t>
            </a:r>
            <a:r>
              <a:rPr b="1" lang="it-IT" sz="2100">
                <a:solidFill>
                  <a:schemeClr val="dk2"/>
                </a:solidFill>
                <a:latin typeface="Calibri"/>
                <a:ea typeface="Calibri"/>
                <a:cs typeface="Calibri"/>
                <a:sym typeface="Calibri"/>
              </a:rPr>
              <a:t>report the abuse to the right people </a:t>
            </a:r>
            <a:r>
              <a:rPr lang="it-IT" sz="2100">
                <a:solidFill>
                  <a:schemeClr val="dk2"/>
                </a:solidFill>
                <a:latin typeface="Calibri"/>
                <a:ea typeface="Calibri"/>
                <a:cs typeface="Calibri"/>
                <a:sym typeface="Calibri"/>
              </a:rPr>
              <a:t>who can help the child. </a:t>
            </a:r>
            <a:endParaRPr/>
          </a:p>
          <a:p>
            <a:pPr indent="0" lvl="0" marL="0" rtl="0" algn="ctr">
              <a:spcBef>
                <a:spcPts val="388"/>
              </a:spcBef>
              <a:spcAft>
                <a:spcPts val="0"/>
              </a:spcAft>
              <a:buClr>
                <a:srgbClr val="595959"/>
              </a:buClr>
              <a:buSzPct val="100000"/>
              <a:buNone/>
            </a:pPr>
            <a:r>
              <a:t/>
            </a:r>
            <a:endParaRPr sz="2100">
              <a:solidFill>
                <a:schemeClr val="dk2"/>
              </a:solidFill>
              <a:latin typeface="Calibri"/>
              <a:ea typeface="Calibri"/>
              <a:cs typeface="Calibri"/>
              <a:sym typeface="Calibri"/>
            </a:endParaRPr>
          </a:p>
          <a:p>
            <a:pPr indent="0" lvl="0" marL="0" rtl="0" algn="ctr">
              <a:spcBef>
                <a:spcPts val="388"/>
              </a:spcBef>
              <a:spcAft>
                <a:spcPts val="0"/>
              </a:spcAft>
              <a:buClr>
                <a:schemeClr val="dk2"/>
              </a:buClr>
              <a:buSzPct val="100000"/>
              <a:buNone/>
            </a:pPr>
            <a:r>
              <a:rPr lang="it-IT" sz="2100">
                <a:solidFill>
                  <a:schemeClr val="dk2"/>
                </a:solidFill>
                <a:latin typeface="Calibri"/>
                <a:ea typeface="Calibri"/>
                <a:cs typeface="Calibri"/>
                <a:sym typeface="Calibri"/>
              </a:rPr>
              <a:t>After a child discloses the abuse you can feel lost and do not know what to do. </a:t>
            </a:r>
            <a:br>
              <a:rPr lang="it-IT" sz="2100">
                <a:solidFill>
                  <a:schemeClr val="dk2"/>
                </a:solidFill>
                <a:latin typeface="Calibri"/>
                <a:ea typeface="Calibri"/>
                <a:cs typeface="Calibri"/>
                <a:sym typeface="Calibri"/>
              </a:rPr>
            </a:br>
            <a:r>
              <a:rPr lang="it-IT" sz="2100">
                <a:solidFill>
                  <a:schemeClr val="dk2"/>
                </a:solidFill>
                <a:latin typeface="Calibri"/>
                <a:ea typeface="Calibri"/>
                <a:cs typeface="Calibri"/>
                <a:sym typeface="Calibri"/>
              </a:rPr>
              <a:t>You may yourself need support in dealing with strong emotions such as shock and anger. </a:t>
            </a:r>
            <a:r>
              <a:rPr b="1" lang="it-IT" sz="2100">
                <a:solidFill>
                  <a:schemeClr val="dk2"/>
                </a:solidFill>
                <a:latin typeface="Calibri"/>
                <a:ea typeface="Calibri"/>
                <a:cs typeface="Calibri"/>
                <a:sym typeface="Calibri"/>
              </a:rPr>
              <a:t>Do not hesitate to ask for help for yourself</a:t>
            </a:r>
            <a:r>
              <a:rPr lang="it-IT" sz="2100">
                <a:solidFill>
                  <a:schemeClr val="dk2"/>
                </a:solidFill>
                <a:latin typeface="Calibri"/>
                <a:ea typeface="Calibri"/>
                <a:cs typeface="Calibri"/>
                <a:sym typeface="Calibri"/>
              </a:rPr>
              <a:t>!</a:t>
            </a:r>
            <a:endParaRPr/>
          </a:p>
          <a:p>
            <a:pPr indent="-237172" lvl="0" marL="342900" rtl="0" algn="l">
              <a:spcBef>
                <a:spcPts val="333"/>
              </a:spcBef>
              <a:spcAft>
                <a:spcPts val="0"/>
              </a:spcAft>
              <a:buClr>
                <a:srgbClr val="595959"/>
              </a:buClr>
              <a:buSzPct val="1000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pic>
        <p:nvPicPr>
          <p:cNvPr id="56" name="Google Shape;56;p2"/>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57" name="Google Shape;57;p2"/>
          <p:cNvSpPr txBox="1"/>
          <p:nvPr/>
        </p:nvSpPr>
        <p:spPr>
          <a:xfrm>
            <a:off x="2647851" y="1656114"/>
            <a:ext cx="3848298" cy="183127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500">
                <a:solidFill>
                  <a:srgbClr val="FF0000"/>
                </a:solidFill>
                <a:latin typeface="Calibri"/>
                <a:ea typeface="Calibri"/>
                <a:cs typeface="Calibri"/>
                <a:sym typeface="Calibri"/>
              </a:rPr>
              <a:t>VICTIMES</a:t>
            </a:r>
            <a:endParaRPr sz="2500">
              <a:solidFill>
                <a:srgbClr val="FF0000"/>
              </a:solidFill>
              <a:latin typeface="Calibri"/>
              <a:ea typeface="Calibri"/>
              <a:cs typeface="Calibri"/>
              <a:sym typeface="Calibri"/>
            </a:endParaRPr>
          </a:p>
          <a:p>
            <a:pPr indent="0" lvl="0" marL="0" marR="0" rtl="0" algn="l">
              <a:spcBef>
                <a:spcPts val="0"/>
              </a:spcBef>
              <a:spcAft>
                <a:spcPts val="0"/>
              </a:spcAft>
              <a:buNone/>
            </a:pPr>
            <a:r>
              <a:rPr lang="it-IT" sz="2200">
                <a:solidFill>
                  <a:schemeClr val="dk2"/>
                </a:solidFill>
                <a:latin typeface="Calibri"/>
                <a:ea typeface="Calibri"/>
                <a:cs typeface="Calibri"/>
                <a:sym typeface="Calibri"/>
              </a:rPr>
              <a:t> </a:t>
            </a:r>
            <a:endParaRPr sz="2200">
              <a:solidFill>
                <a:schemeClr val="dk2"/>
              </a:solidFill>
              <a:latin typeface="Calibri"/>
              <a:ea typeface="Calibri"/>
              <a:cs typeface="Calibri"/>
              <a:sym typeface="Calibri"/>
            </a:endParaRPr>
          </a:p>
          <a:p>
            <a:pPr indent="-285750" lvl="0" marL="742950" marR="0" rtl="0" algn="l">
              <a:spcBef>
                <a:spcPts val="0"/>
              </a:spcBef>
              <a:spcAft>
                <a:spcPts val="0"/>
              </a:spcAft>
              <a:buClr>
                <a:schemeClr val="dk2"/>
              </a:buClr>
              <a:buSzPts val="2200"/>
              <a:buFont typeface="Arial"/>
              <a:buChar char="•"/>
            </a:pPr>
            <a:r>
              <a:rPr b="1" lang="it-IT" sz="2200">
                <a:solidFill>
                  <a:schemeClr val="dk2"/>
                </a:solidFill>
                <a:latin typeface="Calibri"/>
                <a:ea typeface="Calibri"/>
                <a:cs typeface="Calibri"/>
                <a:sym typeface="Calibri"/>
              </a:rPr>
              <a:t>Who can be a victim?</a:t>
            </a:r>
            <a:endParaRPr/>
          </a:p>
          <a:p>
            <a:pPr indent="-285750" lvl="0" marL="742950" marR="0" rtl="0" algn="l">
              <a:spcBef>
                <a:spcPts val="0"/>
              </a:spcBef>
              <a:spcAft>
                <a:spcPts val="0"/>
              </a:spcAft>
              <a:buClr>
                <a:schemeClr val="dk2"/>
              </a:buClr>
              <a:buSzPts val="2200"/>
              <a:buFont typeface="Arial"/>
              <a:buChar char="•"/>
            </a:pPr>
            <a:r>
              <a:rPr b="1" lang="it-IT" sz="2200">
                <a:solidFill>
                  <a:schemeClr val="dk2"/>
                </a:solidFill>
                <a:latin typeface="Calibri"/>
                <a:ea typeface="Calibri"/>
                <a:cs typeface="Calibri"/>
                <a:sym typeface="Calibri"/>
              </a:rPr>
              <a:t>Signs of abuse</a:t>
            </a:r>
            <a:endParaRPr/>
          </a:p>
          <a:p>
            <a:pPr indent="-285750" lvl="0" marL="742950" marR="0" rtl="0" algn="l">
              <a:spcBef>
                <a:spcPts val="0"/>
              </a:spcBef>
              <a:spcAft>
                <a:spcPts val="0"/>
              </a:spcAft>
              <a:buClr>
                <a:schemeClr val="dk2"/>
              </a:buClr>
              <a:buSzPts val="2200"/>
              <a:buFont typeface="Arial"/>
              <a:buChar char="•"/>
            </a:pPr>
            <a:r>
              <a:rPr b="1" lang="it-IT" sz="2200">
                <a:solidFill>
                  <a:schemeClr val="dk2"/>
                </a:solidFill>
                <a:latin typeface="Calibri"/>
                <a:ea typeface="Calibri"/>
                <a:cs typeface="Calibri"/>
                <a:sym typeface="Calibri"/>
              </a:rPr>
              <a:t>Reaction on disclosure</a:t>
            </a:r>
            <a:endParaRPr/>
          </a:p>
        </p:txBody>
      </p:sp>
    </p:spTree>
  </p:cSld>
  <p:clrMapOvr>
    <a:masterClrMapping/>
  </p:clrMapOvr>
  <p:transition spd="slow">
    <p:wipe dir="l"/>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pic>
        <p:nvPicPr>
          <p:cNvPr id="62" name="Google Shape;62;p3"/>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63" name="Google Shape;63;p3"/>
          <p:cNvSpPr txBox="1"/>
          <p:nvPr/>
        </p:nvSpPr>
        <p:spPr>
          <a:xfrm>
            <a:off x="1895562" y="1707654"/>
            <a:ext cx="5352876" cy="227754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200">
                <a:solidFill>
                  <a:schemeClr val="dk2"/>
                </a:solidFill>
                <a:latin typeface="Calibri"/>
                <a:ea typeface="Calibri"/>
                <a:cs typeface="Calibri"/>
                <a:sym typeface="Calibri"/>
              </a:rPr>
              <a:t>Learning objectives</a:t>
            </a:r>
            <a:endParaRPr b="1" sz="2200">
              <a:solidFill>
                <a:schemeClr val="dk2"/>
              </a:solidFill>
              <a:latin typeface="Calibri"/>
              <a:ea typeface="Calibri"/>
              <a:cs typeface="Calibri"/>
              <a:sym typeface="Calibri"/>
            </a:endParaRPr>
          </a:p>
          <a:p>
            <a:pPr indent="0" lvl="0" marL="0" marR="0" rtl="0" algn="l">
              <a:spcBef>
                <a:spcPts val="0"/>
              </a:spcBef>
              <a:spcAft>
                <a:spcPts val="0"/>
              </a:spcAft>
              <a:buNone/>
            </a:pPr>
            <a:r>
              <a:t/>
            </a:r>
            <a:endParaRPr b="1" sz="2000">
              <a:solidFill>
                <a:schemeClr val="dk2"/>
              </a:solidFill>
              <a:latin typeface="Calibri"/>
              <a:ea typeface="Calibri"/>
              <a:cs typeface="Calibri"/>
              <a:sym typeface="Calibri"/>
            </a:endParaRPr>
          </a:p>
          <a:p>
            <a:pPr indent="-342900" lvl="0" marL="342900" marR="0" rtl="0" algn="l">
              <a:spcBef>
                <a:spcPts val="0"/>
              </a:spcBef>
              <a:spcAft>
                <a:spcPts val="0"/>
              </a:spcAft>
              <a:buClr>
                <a:schemeClr val="dk2"/>
              </a:buClr>
              <a:buSzPts val="2000"/>
              <a:buFont typeface="Arial"/>
              <a:buChar char="•"/>
            </a:pPr>
            <a:r>
              <a:rPr lang="it-IT" sz="2000">
                <a:solidFill>
                  <a:schemeClr val="dk2"/>
                </a:solidFill>
                <a:latin typeface="Calibri"/>
                <a:ea typeface="Calibri"/>
                <a:cs typeface="Calibri"/>
                <a:sym typeface="Calibri"/>
              </a:rPr>
              <a:t>Understand risk factors for child sexual abuse</a:t>
            </a:r>
            <a:endParaRPr/>
          </a:p>
          <a:p>
            <a:pPr indent="-215900" lvl="0" marL="342900" marR="0" rtl="0" algn="l">
              <a:spcBef>
                <a:spcPts val="0"/>
              </a:spcBef>
              <a:spcAft>
                <a:spcPts val="0"/>
              </a:spcAft>
              <a:buClr>
                <a:schemeClr val="dk1"/>
              </a:buClr>
              <a:buSzPts val="2000"/>
              <a:buFont typeface="Arial"/>
              <a:buNone/>
            </a:pPr>
            <a:r>
              <a:t/>
            </a:r>
            <a:endParaRPr sz="2000">
              <a:solidFill>
                <a:schemeClr val="dk2"/>
              </a:solidFill>
              <a:latin typeface="Calibri"/>
              <a:ea typeface="Calibri"/>
              <a:cs typeface="Calibri"/>
              <a:sym typeface="Calibri"/>
            </a:endParaRPr>
          </a:p>
          <a:p>
            <a:pPr indent="-342900" lvl="0" marL="342900" marR="0" rtl="0" algn="l">
              <a:spcBef>
                <a:spcPts val="0"/>
              </a:spcBef>
              <a:spcAft>
                <a:spcPts val="0"/>
              </a:spcAft>
              <a:buClr>
                <a:schemeClr val="dk2"/>
              </a:buClr>
              <a:buSzPts val="2000"/>
              <a:buFont typeface="Arial"/>
              <a:buChar char="•"/>
            </a:pPr>
            <a:r>
              <a:rPr lang="it-IT" sz="2000">
                <a:solidFill>
                  <a:schemeClr val="dk2"/>
                </a:solidFill>
                <a:latin typeface="Calibri"/>
                <a:ea typeface="Calibri"/>
                <a:cs typeface="Calibri"/>
                <a:sym typeface="Calibri"/>
              </a:rPr>
              <a:t>Recognise signs of abuse </a:t>
            </a:r>
            <a:endParaRPr/>
          </a:p>
          <a:p>
            <a:pPr indent="0" lvl="0" marL="0" marR="0" rtl="0" algn="l">
              <a:spcBef>
                <a:spcPts val="0"/>
              </a:spcBef>
              <a:spcAft>
                <a:spcPts val="0"/>
              </a:spcAft>
              <a:buNone/>
            </a:pPr>
            <a:r>
              <a:t/>
            </a:r>
            <a:endParaRPr sz="2000">
              <a:solidFill>
                <a:schemeClr val="dk2"/>
              </a:solidFill>
              <a:latin typeface="Calibri"/>
              <a:ea typeface="Calibri"/>
              <a:cs typeface="Calibri"/>
              <a:sym typeface="Calibri"/>
            </a:endParaRPr>
          </a:p>
          <a:p>
            <a:pPr indent="-342900" lvl="0" marL="342900" marR="0" rtl="0" algn="l">
              <a:spcBef>
                <a:spcPts val="0"/>
              </a:spcBef>
              <a:spcAft>
                <a:spcPts val="0"/>
              </a:spcAft>
              <a:buClr>
                <a:schemeClr val="dk2"/>
              </a:buClr>
              <a:buSzPts val="2000"/>
              <a:buFont typeface="Arial"/>
              <a:buChar char="•"/>
            </a:pPr>
            <a:r>
              <a:rPr lang="it-IT" sz="2000">
                <a:solidFill>
                  <a:schemeClr val="dk2"/>
                </a:solidFill>
                <a:latin typeface="Calibri"/>
                <a:ea typeface="Calibri"/>
                <a:cs typeface="Calibri"/>
                <a:sym typeface="Calibri"/>
              </a:rPr>
              <a:t>Handle child abuse disclosures</a:t>
            </a:r>
            <a:endParaRPr sz="2000">
              <a:solidFill>
                <a:schemeClr val="dk2"/>
              </a:solidFill>
              <a:latin typeface="Calibri"/>
              <a:ea typeface="Calibri"/>
              <a:cs typeface="Calibri"/>
              <a:sym typeface="Calibri"/>
            </a:endParaRPr>
          </a:p>
        </p:txBody>
      </p:sp>
    </p:spTree>
  </p:cSld>
  <p:clrMapOvr>
    <a:masterClrMapping/>
  </p:clrMapOvr>
  <p:transition spd="slow">
    <p:wipe dir="l"/>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pic>
        <p:nvPicPr>
          <p:cNvPr id="69" name="Google Shape;69;p4"/>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pic>
        <p:nvPicPr>
          <p:cNvPr id="70" name="Google Shape;70;p4"/>
          <p:cNvPicPr preferRelativeResize="0"/>
          <p:nvPr/>
        </p:nvPicPr>
        <p:blipFill rotWithShape="1">
          <a:blip r:embed="rId4">
            <a:alphaModFix/>
          </a:blip>
          <a:srcRect b="0" l="0" r="0" t="0"/>
          <a:stretch/>
        </p:blipFill>
        <p:spPr>
          <a:xfrm>
            <a:off x="3383868" y="1131590"/>
            <a:ext cx="2376264" cy="3564396"/>
          </a:xfrm>
          <a:prstGeom prst="rect">
            <a:avLst/>
          </a:prstGeom>
          <a:noFill/>
          <a:ln>
            <a:noFill/>
          </a:ln>
        </p:spPr>
      </p:pic>
    </p:spTree>
  </p:cSld>
  <p:clrMapOvr>
    <a:masterClrMapping/>
  </p:clrMapOvr>
  <p:transition spd="slow">
    <p:wipe dir="l"/>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pic>
        <p:nvPicPr>
          <p:cNvPr id="76" name="Google Shape;76;p5"/>
          <p:cNvPicPr preferRelativeResize="0"/>
          <p:nvPr/>
        </p:nvPicPr>
        <p:blipFill rotWithShape="1">
          <a:blip r:embed="rId3">
            <a:alphaModFix/>
          </a:blip>
          <a:srcRect b="0" l="0" r="0" t="0"/>
          <a:stretch/>
        </p:blipFill>
        <p:spPr>
          <a:xfrm>
            <a:off x="8100392" y="381336"/>
            <a:ext cx="803247" cy="807734"/>
          </a:xfrm>
          <a:prstGeom prst="rect">
            <a:avLst/>
          </a:prstGeom>
          <a:noFill/>
          <a:ln>
            <a:noFill/>
          </a:ln>
        </p:spPr>
      </p:pic>
      <p:sp>
        <p:nvSpPr>
          <p:cNvPr id="77" name="Google Shape;77;p5"/>
          <p:cNvSpPr txBox="1"/>
          <p:nvPr/>
        </p:nvSpPr>
        <p:spPr>
          <a:xfrm>
            <a:off x="2996984" y="1189070"/>
            <a:ext cx="3150028" cy="44627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300">
                <a:solidFill>
                  <a:srgbClr val="006EB6"/>
                </a:solidFill>
                <a:latin typeface="Calibri"/>
                <a:ea typeface="Calibri"/>
                <a:cs typeface="Calibri"/>
                <a:sym typeface="Calibri"/>
              </a:rPr>
              <a:t>WHO CAN BE A VICTIM?</a:t>
            </a:r>
            <a:endParaRPr/>
          </a:p>
        </p:txBody>
      </p:sp>
      <p:sp>
        <p:nvSpPr>
          <p:cNvPr id="78" name="Google Shape;78;p5"/>
          <p:cNvSpPr txBox="1"/>
          <p:nvPr/>
        </p:nvSpPr>
        <p:spPr>
          <a:xfrm>
            <a:off x="1599571" y="1994228"/>
            <a:ext cx="5944855"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Sexual abuse can be experienced by any child.</a:t>
            </a:r>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However, there are some </a:t>
            </a:r>
            <a:r>
              <a:rPr lang="it-IT" sz="1800" u="sng">
                <a:solidFill>
                  <a:srgbClr val="013191"/>
                </a:solidFill>
                <a:latin typeface="Calibri"/>
                <a:ea typeface="Calibri"/>
                <a:cs typeface="Calibri"/>
                <a:sym typeface="Calibri"/>
              </a:rPr>
              <a:t>risk factors </a:t>
            </a:r>
            <a:r>
              <a:rPr lang="it-IT" sz="1800">
                <a:solidFill>
                  <a:srgbClr val="013191"/>
                </a:solidFill>
                <a:latin typeface="Calibri"/>
                <a:ea typeface="Calibri"/>
                <a:cs typeface="Calibri"/>
                <a:sym typeface="Calibri"/>
              </a:rPr>
              <a:t>that make</a:t>
            </a:r>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 some children more exposed to it.</a:t>
            </a:r>
            <a:endParaRPr sz="1800">
              <a:solidFill>
                <a:srgbClr val="013191"/>
              </a:solidFill>
              <a:latin typeface="Calibri"/>
              <a:ea typeface="Calibri"/>
              <a:cs typeface="Calibri"/>
              <a:sym typeface="Calibri"/>
            </a:endParaRPr>
          </a:p>
        </p:txBody>
      </p:sp>
      <p:sp>
        <p:nvSpPr>
          <p:cNvPr id="79" name="Google Shape;79;p5"/>
          <p:cNvSpPr txBox="1"/>
          <p:nvPr/>
        </p:nvSpPr>
        <p:spPr>
          <a:xfrm>
            <a:off x="1599571" y="3291830"/>
            <a:ext cx="5944855" cy="92333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Knowing risk factors for child sexual abuse make it possible to identify children who are more vulnerable and plan </a:t>
            </a:r>
            <a:r>
              <a:rPr lang="it-IT" sz="1800" u="sng">
                <a:solidFill>
                  <a:srgbClr val="013191"/>
                </a:solidFill>
                <a:latin typeface="Calibri"/>
                <a:ea typeface="Calibri"/>
                <a:cs typeface="Calibri"/>
                <a:sym typeface="Calibri"/>
              </a:rPr>
              <a:t>preventive actions</a:t>
            </a:r>
            <a:r>
              <a:rPr lang="it-IT" sz="1800">
                <a:solidFill>
                  <a:srgbClr val="013191"/>
                </a:solidFill>
                <a:latin typeface="Calibri"/>
                <a:ea typeface="Calibri"/>
                <a:cs typeface="Calibri"/>
                <a:sym typeface="Calibri"/>
              </a:rPr>
              <a:t> targeted at children and their families.</a:t>
            </a:r>
            <a:endParaRPr sz="1800">
              <a:solidFill>
                <a:srgbClr val="013191"/>
              </a:solidFill>
              <a:latin typeface="Calibri"/>
              <a:ea typeface="Calibri"/>
              <a:cs typeface="Calibri"/>
              <a:sym typeface="Calibri"/>
            </a:endParaRPr>
          </a:p>
        </p:txBody>
      </p:sp>
    </p:spTree>
  </p:cSld>
  <p:clrMapOvr>
    <a:masterClrMapping/>
  </p:clrMapOvr>
  <p:transition spd="slow">
    <p:wipe dir="l"/>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6"/>
          <p:cNvSpPr txBox="1"/>
          <p:nvPr/>
        </p:nvSpPr>
        <p:spPr>
          <a:xfrm>
            <a:off x="4984153" y="1995686"/>
            <a:ext cx="4159847" cy="220060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000">
                <a:solidFill>
                  <a:srgbClr val="013191"/>
                </a:solidFill>
                <a:latin typeface="Calibri"/>
                <a:ea typeface="Calibri"/>
                <a:cs typeface="Calibri"/>
                <a:sym typeface="Calibri"/>
              </a:rPr>
              <a:t>Family and environmental factors:</a:t>
            </a:r>
            <a:endParaRPr/>
          </a:p>
          <a:p>
            <a:pPr indent="0" lvl="0" marL="0" marR="0" rtl="0" algn="ctr">
              <a:spcBef>
                <a:spcPts val="600"/>
              </a:spcBef>
              <a:spcAft>
                <a:spcPts val="0"/>
              </a:spcAft>
              <a:buNone/>
            </a:pPr>
            <a:r>
              <a:t/>
            </a:r>
            <a:endParaRPr b="1" sz="1500">
              <a:solidFill>
                <a:srgbClr val="013191"/>
              </a:solidFill>
              <a:latin typeface="Calibri"/>
              <a:ea typeface="Calibri"/>
              <a:cs typeface="Calibri"/>
              <a:sym typeface="Calibri"/>
            </a:endParaRPr>
          </a:p>
          <a:p>
            <a:pPr indent="-285750" lvl="0" marL="285750" marR="0" rtl="0" algn="l">
              <a:spcBef>
                <a:spcPts val="60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Growing up in conflicted families</a:t>
            </a:r>
            <a:endParaRPr/>
          </a:p>
          <a:p>
            <a:pPr indent="-285750" lvl="0" marL="285750" marR="0" rtl="0" algn="l">
              <a:spcBef>
                <a:spcPts val="60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Lack of parental presence and support</a:t>
            </a:r>
            <a:endParaRPr/>
          </a:p>
          <a:p>
            <a:pPr indent="-285750" lvl="0" marL="285750" marR="0" rtl="0" algn="l">
              <a:spcBef>
                <a:spcPts val="60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Family’s social isolation</a:t>
            </a:r>
            <a:endParaRPr sz="1800">
              <a:solidFill>
                <a:srgbClr val="013191"/>
              </a:solidFill>
              <a:latin typeface="Calibri"/>
              <a:ea typeface="Calibri"/>
              <a:cs typeface="Calibri"/>
              <a:sym typeface="Calibri"/>
            </a:endParaRPr>
          </a:p>
          <a:p>
            <a:pPr indent="-285750" lvl="0" marL="285750" marR="0" rtl="0" algn="l">
              <a:spcBef>
                <a:spcPts val="60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Cultural differences</a:t>
            </a:r>
            <a:endParaRPr sz="1800">
              <a:solidFill>
                <a:srgbClr val="013191"/>
              </a:solidFill>
              <a:latin typeface="Calibri"/>
              <a:ea typeface="Calibri"/>
              <a:cs typeface="Calibri"/>
              <a:sym typeface="Calibri"/>
            </a:endParaRPr>
          </a:p>
        </p:txBody>
      </p:sp>
      <p:sp>
        <p:nvSpPr>
          <p:cNvPr id="85" name="Google Shape;85;p6"/>
          <p:cNvSpPr txBox="1"/>
          <p:nvPr/>
        </p:nvSpPr>
        <p:spPr>
          <a:xfrm>
            <a:off x="179512" y="1923678"/>
            <a:ext cx="4752528" cy="240065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000">
                <a:solidFill>
                  <a:srgbClr val="013191"/>
                </a:solidFill>
                <a:latin typeface="Calibri"/>
                <a:ea typeface="Calibri"/>
                <a:cs typeface="Calibri"/>
                <a:sym typeface="Calibri"/>
              </a:rPr>
              <a:t>Individual child factors:</a:t>
            </a:r>
            <a:endParaRPr/>
          </a:p>
          <a:p>
            <a:pPr indent="0" lvl="0" marL="0" marR="0" rtl="0" algn="ctr">
              <a:spcBef>
                <a:spcPts val="600"/>
              </a:spcBef>
              <a:spcAft>
                <a:spcPts val="0"/>
              </a:spcAft>
              <a:buNone/>
            </a:pPr>
            <a:r>
              <a:t/>
            </a:r>
            <a:endParaRPr b="1" sz="1500">
              <a:solidFill>
                <a:srgbClr val="013191"/>
              </a:solidFill>
              <a:latin typeface="Calibri"/>
              <a:ea typeface="Calibri"/>
              <a:cs typeface="Calibri"/>
              <a:sym typeface="Calibri"/>
            </a:endParaRPr>
          </a:p>
          <a:p>
            <a:pPr indent="-342900" lvl="0" marL="342900" marR="0" rtl="0" algn="l">
              <a:spcBef>
                <a:spcPts val="60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Gender: girls are more at risk of sexual abuse</a:t>
            </a:r>
            <a:endParaRPr sz="1800">
              <a:solidFill>
                <a:srgbClr val="013191"/>
              </a:solidFill>
              <a:latin typeface="Calibri"/>
              <a:ea typeface="Calibri"/>
              <a:cs typeface="Calibri"/>
              <a:sym typeface="Calibri"/>
            </a:endParaRPr>
          </a:p>
          <a:p>
            <a:pPr indent="-342900" lvl="0" marL="342900" marR="0" rtl="0" algn="l">
              <a:spcBef>
                <a:spcPts val="60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Age: school-age children are the most likely to become victims </a:t>
            </a:r>
            <a:endParaRPr/>
          </a:p>
          <a:p>
            <a:pPr indent="-342900" lvl="0" marL="342900" marR="0" rtl="0" algn="l">
              <a:spcBef>
                <a:spcPts val="60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Disability: children with physical or mental disability are more vulnerable and exposed</a:t>
            </a:r>
            <a:endParaRPr/>
          </a:p>
        </p:txBody>
      </p:sp>
      <p:sp>
        <p:nvSpPr>
          <p:cNvPr id="86" name="Google Shape;86;p6"/>
          <p:cNvSpPr txBox="1"/>
          <p:nvPr/>
        </p:nvSpPr>
        <p:spPr>
          <a:xfrm>
            <a:off x="107504" y="1131590"/>
            <a:ext cx="8931324"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These </a:t>
            </a:r>
            <a:r>
              <a:rPr b="0" i="0" lang="it-IT" sz="1800">
                <a:solidFill>
                  <a:srgbClr val="013191"/>
                </a:solidFill>
                <a:latin typeface="Calibri"/>
                <a:ea typeface="Calibri"/>
                <a:cs typeface="Calibri"/>
                <a:sym typeface="Calibri"/>
              </a:rPr>
              <a:t>individual</a:t>
            </a:r>
            <a:r>
              <a:rPr lang="it-IT" sz="1800">
                <a:solidFill>
                  <a:srgbClr val="013191"/>
                </a:solidFill>
                <a:latin typeface="Calibri"/>
                <a:ea typeface="Calibri"/>
                <a:cs typeface="Calibri"/>
                <a:sym typeface="Calibri"/>
              </a:rPr>
              <a:t> </a:t>
            </a:r>
            <a:r>
              <a:rPr b="0" i="0" lang="it-IT" sz="1800">
                <a:solidFill>
                  <a:srgbClr val="013191"/>
                </a:solidFill>
                <a:latin typeface="Calibri"/>
                <a:ea typeface="Calibri"/>
                <a:cs typeface="Calibri"/>
                <a:sym typeface="Calibri"/>
              </a:rPr>
              <a:t>and societal factors are linked to a greater likelihood of being sexually abused</a:t>
            </a:r>
            <a:endParaRPr sz="1800">
              <a:solidFill>
                <a:srgbClr val="01319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7"/>
          <p:cNvSpPr txBox="1"/>
          <p:nvPr>
            <p:ph type="ctrTitle"/>
          </p:nvPr>
        </p:nvSpPr>
        <p:spPr>
          <a:xfrm>
            <a:off x="3437874" y="847731"/>
            <a:ext cx="2268252" cy="432048"/>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006EB6"/>
              </a:buClr>
              <a:buSzPts val="2300"/>
              <a:buFont typeface="Calibri"/>
              <a:buNone/>
            </a:pPr>
            <a:r>
              <a:rPr b="1" lang="it-IT" sz="2300">
                <a:latin typeface="Calibri"/>
                <a:ea typeface="Calibri"/>
                <a:cs typeface="Calibri"/>
                <a:sym typeface="Calibri"/>
              </a:rPr>
              <a:t>SIGN OF ABUSE</a:t>
            </a:r>
            <a:endParaRPr/>
          </a:p>
        </p:txBody>
      </p:sp>
      <p:sp>
        <p:nvSpPr>
          <p:cNvPr id="92" name="Google Shape;92;p7"/>
          <p:cNvSpPr txBox="1"/>
          <p:nvPr>
            <p:ph idx="2" type="body"/>
          </p:nvPr>
        </p:nvSpPr>
        <p:spPr>
          <a:xfrm>
            <a:off x="1834361" y="1694587"/>
            <a:ext cx="5475278" cy="432048"/>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013191"/>
              </a:buClr>
              <a:buSzPts val="1800"/>
              <a:buNone/>
            </a:pPr>
            <a:r>
              <a:rPr b="1" lang="it-IT">
                <a:solidFill>
                  <a:srgbClr val="013191"/>
                </a:solidFill>
                <a:latin typeface="Calibri"/>
                <a:ea typeface="Calibri"/>
                <a:cs typeface="Calibri"/>
                <a:sym typeface="Calibri"/>
              </a:rPr>
              <a:t>How can you tell that a child has been sexually abused? </a:t>
            </a:r>
            <a:endParaRPr/>
          </a:p>
          <a:p>
            <a:pPr indent="0" lvl="0" marL="0" rtl="0" algn="l">
              <a:spcBef>
                <a:spcPts val="360"/>
              </a:spcBef>
              <a:spcAft>
                <a:spcPts val="0"/>
              </a:spcAft>
              <a:buClr>
                <a:srgbClr val="595959"/>
              </a:buClr>
              <a:buSzPts val="1800"/>
              <a:buNone/>
            </a:pPr>
            <a:r>
              <a:t/>
            </a:r>
            <a:endParaRPr b="1">
              <a:solidFill>
                <a:schemeClr val="dk1"/>
              </a:solidFill>
              <a:latin typeface="Calibri"/>
              <a:ea typeface="Calibri"/>
              <a:cs typeface="Calibri"/>
              <a:sym typeface="Calibri"/>
            </a:endParaRPr>
          </a:p>
          <a:p>
            <a:pPr indent="0" lvl="0" marL="0" rtl="0" algn="l">
              <a:spcBef>
                <a:spcPts val="360"/>
              </a:spcBef>
              <a:spcAft>
                <a:spcPts val="0"/>
              </a:spcAft>
              <a:buClr>
                <a:srgbClr val="595959"/>
              </a:buClr>
              <a:buSzPts val="1800"/>
              <a:buNone/>
            </a:pPr>
            <a:r>
              <a:t/>
            </a:r>
            <a:endParaRPr b="1">
              <a:solidFill>
                <a:schemeClr val="dk1"/>
              </a:solidFill>
              <a:latin typeface="Calibri"/>
              <a:ea typeface="Calibri"/>
              <a:cs typeface="Calibri"/>
              <a:sym typeface="Calibri"/>
            </a:endParaRPr>
          </a:p>
        </p:txBody>
      </p:sp>
      <p:sp>
        <p:nvSpPr>
          <p:cNvPr id="93" name="Google Shape;93;p7"/>
          <p:cNvSpPr txBox="1"/>
          <p:nvPr/>
        </p:nvSpPr>
        <p:spPr>
          <a:xfrm>
            <a:off x="1150285" y="2541443"/>
            <a:ext cx="6843430" cy="203132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Children react to sexual abuse in various ways, depending on their </a:t>
            </a:r>
            <a:r>
              <a:rPr b="1" lang="it-IT" sz="1800">
                <a:solidFill>
                  <a:srgbClr val="013191"/>
                </a:solidFill>
                <a:latin typeface="Calibri"/>
                <a:ea typeface="Calibri"/>
                <a:cs typeface="Calibri"/>
                <a:sym typeface="Calibri"/>
              </a:rPr>
              <a:t>age</a:t>
            </a:r>
            <a:r>
              <a:rPr lang="it-IT" sz="1800">
                <a:solidFill>
                  <a:srgbClr val="013191"/>
                </a:solidFill>
                <a:latin typeface="Calibri"/>
                <a:ea typeface="Calibri"/>
                <a:cs typeface="Calibri"/>
                <a:sym typeface="Calibri"/>
              </a:rPr>
              <a:t>, </a:t>
            </a:r>
            <a:r>
              <a:rPr b="1" lang="it-IT" sz="1800">
                <a:solidFill>
                  <a:srgbClr val="013191"/>
                </a:solidFill>
                <a:latin typeface="Calibri"/>
                <a:ea typeface="Calibri"/>
                <a:cs typeface="Calibri"/>
                <a:sym typeface="Calibri"/>
              </a:rPr>
              <a:t>the nature of the relationship with the offender</a:t>
            </a:r>
            <a:r>
              <a:rPr lang="it-IT" sz="1800">
                <a:solidFill>
                  <a:srgbClr val="013191"/>
                </a:solidFill>
                <a:latin typeface="Calibri"/>
                <a:ea typeface="Calibri"/>
                <a:cs typeface="Calibri"/>
                <a:sym typeface="Calibri"/>
              </a:rPr>
              <a:t>, the </a:t>
            </a:r>
            <a:r>
              <a:rPr b="1" lang="it-IT" sz="1800">
                <a:solidFill>
                  <a:srgbClr val="013191"/>
                </a:solidFill>
                <a:latin typeface="Calibri"/>
                <a:ea typeface="Calibri"/>
                <a:cs typeface="Calibri"/>
                <a:sym typeface="Calibri"/>
              </a:rPr>
              <a:t>reaction of people to the disclosure</a:t>
            </a:r>
            <a:r>
              <a:rPr lang="it-IT" sz="1800">
                <a:solidFill>
                  <a:srgbClr val="013191"/>
                </a:solidFill>
                <a:latin typeface="Calibri"/>
                <a:ea typeface="Calibri"/>
                <a:cs typeface="Calibri"/>
                <a:sym typeface="Calibri"/>
              </a:rPr>
              <a:t>, the </a:t>
            </a:r>
            <a:r>
              <a:rPr b="1" lang="it-IT" sz="1800">
                <a:solidFill>
                  <a:srgbClr val="013191"/>
                </a:solidFill>
                <a:latin typeface="Calibri"/>
                <a:ea typeface="Calibri"/>
                <a:cs typeface="Calibri"/>
                <a:sym typeface="Calibri"/>
              </a:rPr>
              <a:t>previous experience in coping with stress</a:t>
            </a:r>
            <a:r>
              <a:rPr lang="it-IT" sz="1800">
                <a:solidFill>
                  <a:srgbClr val="013191"/>
                </a:solidFill>
                <a:latin typeface="Calibri"/>
                <a:ea typeface="Calibri"/>
                <a:cs typeface="Calibri"/>
                <a:sym typeface="Calibri"/>
              </a:rPr>
              <a:t>, etc.</a:t>
            </a:r>
            <a:endParaRPr sz="1800">
              <a:solidFill>
                <a:srgbClr val="013191"/>
              </a:solidFill>
              <a:latin typeface="Calibri"/>
              <a:ea typeface="Calibri"/>
              <a:cs typeface="Calibri"/>
              <a:sym typeface="Calibri"/>
            </a:endParaRPr>
          </a:p>
          <a:p>
            <a:pPr indent="0" lvl="0" marL="0" marR="0" rtl="0" algn="ctr">
              <a:spcBef>
                <a:spcPts val="0"/>
              </a:spcBef>
              <a:spcAft>
                <a:spcPts val="0"/>
              </a:spcAft>
              <a:buNone/>
            </a:pPr>
            <a:r>
              <a:rPr lang="it-IT" sz="1800">
                <a:solidFill>
                  <a:srgbClr val="013191"/>
                </a:solidFill>
                <a:latin typeface="Calibri"/>
                <a:ea typeface="Calibri"/>
                <a:cs typeface="Calibri"/>
                <a:sym typeface="Calibri"/>
              </a:rPr>
              <a:t> </a:t>
            </a:r>
            <a:br>
              <a:rPr lang="it-IT" sz="1800">
                <a:solidFill>
                  <a:srgbClr val="013191"/>
                </a:solidFill>
                <a:latin typeface="Calibri"/>
                <a:ea typeface="Calibri"/>
                <a:cs typeface="Calibri"/>
                <a:sym typeface="Calibri"/>
              </a:rPr>
            </a:br>
            <a:r>
              <a:rPr b="1" lang="it-IT" sz="1800">
                <a:solidFill>
                  <a:srgbClr val="013191"/>
                </a:solidFill>
                <a:latin typeface="Calibri"/>
                <a:ea typeface="Calibri"/>
                <a:cs typeface="Calibri"/>
                <a:sym typeface="Calibri"/>
              </a:rPr>
              <a:t>There is no single, universal set of symptoms</a:t>
            </a:r>
            <a:r>
              <a:rPr lang="it-IT" sz="1800">
                <a:solidFill>
                  <a:srgbClr val="013191"/>
                </a:solidFill>
                <a:latin typeface="Calibri"/>
                <a:ea typeface="Calibri"/>
                <a:cs typeface="Calibri"/>
                <a:sym typeface="Calibri"/>
              </a:rPr>
              <a:t> in sexually abused children, apart from pregnancy and traces of semen on the body.</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8"/>
          <p:cNvSpPr txBox="1"/>
          <p:nvPr/>
        </p:nvSpPr>
        <p:spPr>
          <a:xfrm>
            <a:off x="678396" y="915566"/>
            <a:ext cx="7787208"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800">
                <a:solidFill>
                  <a:srgbClr val="013191"/>
                </a:solidFill>
                <a:latin typeface="Calibri"/>
                <a:ea typeface="Calibri"/>
                <a:cs typeface="Calibri"/>
                <a:sym typeface="Calibri"/>
              </a:rPr>
              <a:t>Here is a </a:t>
            </a:r>
            <a:r>
              <a:rPr b="1" lang="it-IT" sz="1800">
                <a:solidFill>
                  <a:srgbClr val="013191"/>
                </a:solidFill>
                <a:latin typeface="Calibri"/>
                <a:ea typeface="Calibri"/>
                <a:cs typeface="Calibri"/>
                <a:sym typeface="Calibri"/>
              </a:rPr>
              <a:t>list of signs </a:t>
            </a:r>
            <a:r>
              <a:rPr lang="it-IT" sz="1800">
                <a:solidFill>
                  <a:srgbClr val="013191"/>
                </a:solidFill>
                <a:latin typeface="Calibri"/>
                <a:ea typeface="Calibri"/>
                <a:cs typeface="Calibri"/>
                <a:sym typeface="Calibri"/>
              </a:rPr>
              <a:t>that may indicate sexual  abuse:</a:t>
            </a:r>
            <a:endParaRPr/>
          </a:p>
        </p:txBody>
      </p:sp>
      <p:sp>
        <p:nvSpPr>
          <p:cNvPr id="99" name="Google Shape;99;p8"/>
          <p:cNvSpPr txBox="1"/>
          <p:nvPr/>
        </p:nvSpPr>
        <p:spPr>
          <a:xfrm>
            <a:off x="588905" y="1855806"/>
            <a:ext cx="3960441" cy="2220288"/>
          </a:xfrm>
          <a:prstGeom prst="rect">
            <a:avLst/>
          </a:prstGeom>
          <a:noFill/>
          <a:ln>
            <a:noFill/>
          </a:ln>
        </p:spPr>
        <p:txBody>
          <a:bodyPr anchorCtr="0" anchor="t" bIns="45700" lIns="91425" spcFirstLastPara="1" rIns="91425" wrap="square" tIns="45700">
            <a:spAutoFit/>
          </a:bodyPr>
          <a:lstStyle/>
          <a:p>
            <a:pPr indent="-285750" lvl="0" marL="285750" marR="0" rtl="0" algn="just">
              <a:lnSpc>
                <a:spcPct val="115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Changes in moods and behaviour</a:t>
            </a:r>
            <a:endParaRPr sz="1800">
              <a:solidFill>
                <a:srgbClr val="013191"/>
              </a:solidFill>
              <a:latin typeface="Calibri"/>
              <a:ea typeface="Calibri"/>
              <a:cs typeface="Calibri"/>
              <a:sym typeface="Calibri"/>
            </a:endParaRPr>
          </a:p>
          <a:p>
            <a:pPr indent="-285750" lvl="0" marL="285750" marR="0" rtl="0" algn="l">
              <a:lnSpc>
                <a:spcPct val="107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Aggressivity and/or self-harming behaviour </a:t>
            </a:r>
            <a:endParaRPr sz="1800">
              <a:solidFill>
                <a:srgbClr val="013191"/>
              </a:solidFill>
              <a:latin typeface="Calibri"/>
              <a:ea typeface="Calibri"/>
              <a:cs typeface="Calibri"/>
              <a:sym typeface="Calibri"/>
            </a:endParaRPr>
          </a:p>
          <a:p>
            <a:pPr indent="-285750" lvl="0" marL="285750" marR="0" rtl="0" algn="just">
              <a:lnSpc>
                <a:spcPct val="115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Low self-esteem, anxiety, depression, fear, sadness </a:t>
            </a:r>
            <a:endParaRPr sz="1800">
              <a:solidFill>
                <a:srgbClr val="013191"/>
              </a:solidFill>
              <a:latin typeface="Calibri"/>
              <a:ea typeface="Calibri"/>
              <a:cs typeface="Calibri"/>
              <a:sym typeface="Calibri"/>
            </a:endParaRPr>
          </a:p>
          <a:p>
            <a:pPr indent="-285750" lvl="0" marL="285750" marR="0" rtl="0" algn="l">
              <a:lnSpc>
                <a:spcPct val="107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Social withdrawal </a:t>
            </a:r>
            <a:endParaRPr sz="1800">
              <a:solidFill>
                <a:srgbClr val="013191"/>
              </a:solidFill>
              <a:latin typeface="Calibri"/>
              <a:ea typeface="Calibri"/>
              <a:cs typeface="Calibri"/>
              <a:sym typeface="Calibri"/>
            </a:endParaRPr>
          </a:p>
          <a:p>
            <a:pPr indent="-285750" lvl="0" marL="285750" marR="0" rtl="0" algn="l">
              <a:lnSpc>
                <a:spcPct val="107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Atypical sexual behaviours</a:t>
            </a:r>
            <a:endParaRPr sz="1800">
              <a:solidFill>
                <a:srgbClr val="013191"/>
              </a:solidFill>
              <a:latin typeface="Calibri"/>
              <a:ea typeface="Calibri"/>
              <a:cs typeface="Calibri"/>
              <a:sym typeface="Calibri"/>
            </a:endParaRPr>
          </a:p>
        </p:txBody>
      </p:sp>
      <p:sp>
        <p:nvSpPr>
          <p:cNvPr id="100" name="Google Shape;100;p8"/>
          <p:cNvSpPr txBox="1"/>
          <p:nvPr/>
        </p:nvSpPr>
        <p:spPr>
          <a:xfrm>
            <a:off x="5004048" y="1995684"/>
            <a:ext cx="3960441" cy="1940531"/>
          </a:xfrm>
          <a:prstGeom prst="rect">
            <a:avLst/>
          </a:prstGeom>
          <a:noFill/>
          <a:ln>
            <a:noFill/>
          </a:ln>
        </p:spPr>
        <p:txBody>
          <a:bodyPr anchorCtr="0" anchor="t" bIns="45700" lIns="91425" spcFirstLastPara="1" rIns="91425" wrap="square" tIns="45700">
            <a:spAutoFit/>
          </a:bodyPr>
          <a:lstStyle/>
          <a:p>
            <a:pPr indent="-285750" lvl="0" marL="285750" marR="0" rtl="0" algn="just">
              <a:lnSpc>
                <a:spcPct val="115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Learning difficulties</a:t>
            </a:r>
            <a:endParaRPr sz="1800">
              <a:solidFill>
                <a:srgbClr val="013191"/>
              </a:solidFill>
              <a:latin typeface="Calibri"/>
              <a:ea typeface="Calibri"/>
              <a:cs typeface="Calibri"/>
              <a:sym typeface="Calibri"/>
            </a:endParaRPr>
          </a:p>
          <a:p>
            <a:pPr indent="-285750" lvl="0" marL="285750" marR="0" rtl="0" algn="just">
              <a:lnSpc>
                <a:spcPct val="115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Loss of appetite</a:t>
            </a:r>
            <a:endParaRPr sz="1800">
              <a:solidFill>
                <a:srgbClr val="013191"/>
              </a:solidFill>
              <a:latin typeface="Calibri"/>
              <a:ea typeface="Calibri"/>
              <a:cs typeface="Calibri"/>
              <a:sym typeface="Calibri"/>
            </a:endParaRPr>
          </a:p>
          <a:p>
            <a:pPr indent="-285750" lvl="0" marL="285750" marR="0" rtl="0" algn="just">
              <a:lnSpc>
                <a:spcPct val="115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Sleeping problems</a:t>
            </a:r>
            <a:endParaRPr sz="1800">
              <a:solidFill>
                <a:srgbClr val="013191"/>
              </a:solidFill>
              <a:latin typeface="Calibri"/>
              <a:ea typeface="Calibri"/>
              <a:cs typeface="Calibri"/>
              <a:sym typeface="Calibri"/>
            </a:endParaRPr>
          </a:p>
          <a:p>
            <a:pPr indent="-285750" lvl="0" marL="285750" marR="0" rtl="0" algn="l">
              <a:lnSpc>
                <a:spcPct val="107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Physical problems that might be related to sexual abuse</a:t>
            </a:r>
            <a:endParaRPr sz="1800">
              <a:solidFill>
                <a:srgbClr val="013191"/>
              </a:solidFill>
              <a:latin typeface="Calibri"/>
              <a:ea typeface="Calibri"/>
              <a:cs typeface="Calibri"/>
              <a:sym typeface="Calibri"/>
            </a:endParaRPr>
          </a:p>
          <a:p>
            <a:pPr indent="-285750" lvl="0" marL="285750" marR="0" rtl="0" algn="just">
              <a:lnSpc>
                <a:spcPct val="115000"/>
              </a:lnSpc>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Psychosomatic symptoms</a:t>
            </a:r>
            <a:endParaRPr sz="1800">
              <a:solidFill>
                <a:srgbClr val="01319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9"/>
          <p:cNvSpPr txBox="1"/>
          <p:nvPr>
            <p:ph type="ctrTitle"/>
          </p:nvPr>
        </p:nvSpPr>
        <p:spPr>
          <a:xfrm>
            <a:off x="2664346" y="740916"/>
            <a:ext cx="3815308" cy="432048"/>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006EB6"/>
              </a:buClr>
              <a:buSzPts val="2300"/>
              <a:buFont typeface="Calibri"/>
              <a:buNone/>
            </a:pPr>
            <a:r>
              <a:rPr b="1" lang="it-IT" sz="2300">
                <a:latin typeface="Calibri"/>
                <a:ea typeface="Calibri"/>
                <a:cs typeface="Calibri"/>
                <a:sym typeface="Calibri"/>
              </a:rPr>
              <a:t>REACTION ON DISCLOSURE</a:t>
            </a:r>
            <a:endParaRPr/>
          </a:p>
        </p:txBody>
      </p:sp>
      <p:sp>
        <p:nvSpPr>
          <p:cNvPr id="106" name="Google Shape;106;p9"/>
          <p:cNvSpPr txBox="1"/>
          <p:nvPr>
            <p:ph idx="1" type="subTitle"/>
          </p:nvPr>
        </p:nvSpPr>
        <p:spPr>
          <a:xfrm>
            <a:off x="746396" y="1444501"/>
            <a:ext cx="7064100" cy="5760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013191"/>
              </a:buClr>
              <a:buSzPts val="1800"/>
              <a:buNone/>
            </a:pPr>
            <a:r>
              <a:rPr i="0" lang="it-IT" sz="1800">
                <a:solidFill>
                  <a:srgbClr val="013191"/>
                </a:solidFill>
                <a:latin typeface="Calibri"/>
                <a:ea typeface="Calibri"/>
                <a:cs typeface="Calibri"/>
                <a:sym typeface="Calibri"/>
              </a:rPr>
              <a:t>Disclosing sexual abuse is a </a:t>
            </a:r>
            <a:r>
              <a:rPr b="1" i="0" lang="it-IT" sz="1800">
                <a:solidFill>
                  <a:srgbClr val="013191"/>
                </a:solidFill>
                <a:latin typeface="Calibri"/>
                <a:ea typeface="Calibri"/>
                <a:cs typeface="Calibri"/>
                <a:sym typeface="Calibri"/>
              </a:rPr>
              <a:t>difficult and burdening experience </a:t>
            </a:r>
            <a:r>
              <a:rPr i="0" lang="it-IT" sz="1800">
                <a:solidFill>
                  <a:srgbClr val="013191"/>
                </a:solidFill>
                <a:latin typeface="Calibri"/>
                <a:ea typeface="Calibri"/>
                <a:cs typeface="Calibri"/>
                <a:sym typeface="Calibri"/>
              </a:rPr>
              <a:t>for a child. </a:t>
            </a:r>
            <a:br>
              <a:rPr i="0" lang="it-IT" sz="1800">
                <a:solidFill>
                  <a:srgbClr val="013191"/>
                </a:solidFill>
                <a:latin typeface="Calibri"/>
                <a:ea typeface="Calibri"/>
                <a:cs typeface="Calibri"/>
                <a:sym typeface="Calibri"/>
              </a:rPr>
            </a:br>
            <a:r>
              <a:rPr i="0" lang="it-IT" sz="1800">
                <a:solidFill>
                  <a:srgbClr val="013191"/>
                </a:solidFill>
                <a:latin typeface="Calibri"/>
                <a:ea typeface="Calibri"/>
                <a:cs typeface="Calibri"/>
                <a:sym typeface="Calibri"/>
              </a:rPr>
              <a:t>If you are the person the child is trying to disclose with, try to:</a:t>
            </a:r>
            <a:endParaRPr i="0" sz="1800">
              <a:solidFill>
                <a:srgbClr val="013191"/>
              </a:solidFill>
              <a:latin typeface="Calibri"/>
              <a:ea typeface="Calibri"/>
              <a:cs typeface="Calibri"/>
              <a:sym typeface="Calibri"/>
            </a:endParaRPr>
          </a:p>
        </p:txBody>
      </p:sp>
      <p:sp>
        <p:nvSpPr>
          <p:cNvPr id="107" name="Google Shape;107;p9"/>
          <p:cNvSpPr txBox="1"/>
          <p:nvPr>
            <p:ph idx="2" type="body"/>
          </p:nvPr>
        </p:nvSpPr>
        <p:spPr>
          <a:xfrm>
            <a:off x="678396" y="1749028"/>
            <a:ext cx="7787208" cy="3394472"/>
          </a:xfrm>
          <a:prstGeom prst="rect">
            <a:avLst/>
          </a:prstGeom>
          <a:noFill/>
          <a:ln>
            <a:noFill/>
          </a:ln>
        </p:spPr>
        <p:txBody>
          <a:bodyPr anchorCtr="0" anchor="t" bIns="45700" lIns="91425" spcFirstLastPara="1" rIns="91425" wrap="square" tIns="45700">
            <a:normAutofit/>
          </a:bodyPr>
          <a:lstStyle/>
          <a:p>
            <a:pPr indent="-228600" lvl="0" marL="342900" rtl="0" algn="l">
              <a:spcBef>
                <a:spcPts val="0"/>
              </a:spcBef>
              <a:spcAft>
                <a:spcPts val="0"/>
              </a:spcAft>
              <a:buClr>
                <a:srgbClr val="595959"/>
              </a:buClr>
              <a:buSzPts val="1800"/>
              <a:buNone/>
            </a:pPr>
            <a:r>
              <a:t/>
            </a:r>
            <a:endParaRPr>
              <a:solidFill>
                <a:schemeClr val="dk1"/>
              </a:solidFill>
              <a:latin typeface="Calibri"/>
              <a:ea typeface="Calibri"/>
              <a:cs typeface="Calibri"/>
              <a:sym typeface="Calibri"/>
            </a:endParaRPr>
          </a:p>
          <a:p>
            <a:pPr indent="0" lvl="0" marL="0" rtl="0" algn="l">
              <a:spcBef>
                <a:spcPts val="360"/>
              </a:spcBef>
              <a:spcAft>
                <a:spcPts val="0"/>
              </a:spcAft>
              <a:buClr>
                <a:srgbClr val="595959"/>
              </a:buClr>
              <a:buSzPts val="1800"/>
              <a:buNone/>
            </a:pPr>
            <a:r>
              <a:t/>
            </a:r>
            <a:endParaRPr>
              <a:solidFill>
                <a:schemeClr val="dk1"/>
              </a:solidFill>
              <a:latin typeface="Calibri"/>
              <a:ea typeface="Calibri"/>
              <a:cs typeface="Calibri"/>
              <a:sym typeface="Calibri"/>
            </a:endParaRPr>
          </a:p>
        </p:txBody>
      </p:sp>
      <p:sp>
        <p:nvSpPr>
          <p:cNvPr id="108" name="Google Shape;108;p9"/>
          <p:cNvSpPr txBox="1"/>
          <p:nvPr/>
        </p:nvSpPr>
        <p:spPr>
          <a:xfrm>
            <a:off x="748400" y="2292102"/>
            <a:ext cx="7704856" cy="230832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Listen carefully to the child</a:t>
            </a:r>
            <a:endParaRPr/>
          </a:p>
          <a:p>
            <a:pPr indent="-285750" lvl="0" marL="285750" marR="0" rtl="0" algn="l">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Be patient, do not push the child or flood him/her with questions </a:t>
            </a:r>
            <a:endParaRPr/>
          </a:p>
          <a:p>
            <a:pPr indent="-285750" lvl="0" marL="285750" marR="0" rtl="0" algn="l">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Assure the child that you believe him/her</a:t>
            </a:r>
            <a:endParaRPr/>
          </a:p>
          <a:p>
            <a:pPr indent="-285750" lvl="0" marL="285750" marR="0" rtl="0" algn="l">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Tell the child that it’s not his/her fault </a:t>
            </a:r>
            <a:endParaRPr/>
          </a:p>
          <a:p>
            <a:pPr indent="-285750" lvl="0" marL="285750" marR="0" rtl="0" algn="l">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Don’t dramatize and don’t minimalize</a:t>
            </a:r>
            <a:endParaRPr/>
          </a:p>
          <a:p>
            <a:pPr indent="-285750" lvl="0" marL="285750" marR="0" rtl="0" algn="l">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Don’t blame the child for what has happened</a:t>
            </a:r>
            <a:endParaRPr/>
          </a:p>
          <a:p>
            <a:pPr indent="-285750" lvl="0" marL="285750" marR="0" rtl="0" algn="l">
              <a:spcBef>
                <a:spcPts val="0"/>
              </a:spcBef>
              <a:spcAft>
                <a:spcPts val="0"/>
              </a:spcAft>
              <a:buClr>
                <a:srgbClr val="013191"/>
              </a:buClr>
              <a:buSzPts val="1800"/>
              <a:buFont typeface="Arial"/>
              <a:buChar char="•"/>
            </a:pPr>
            <a:r>
              <a:rPr lang="it-IT" sz="1800">
                <a:solidFill>
                  <a:srgbClr val="013191"/>
                </a:solidFill>
                <a:latin typeface="Calibri"/>
                <a:ea typeface="Calibri"/>
                <a:cs typeface="Calibri"/>
                <a:sym typeface="Calibri"/>
              </a:rPr>
              <a:t>Don’t promise the child anything you can’t keep (e.g: don’t promise you won’t report what happened)</a:t>
            </a:r>
            <a:endParaRPr/>
          </a:p>
        </p:txBody>
      </p:sp>
    </p:spTree>
  </p:cSld>
  <p:clrMapOvr>
    <a:masterClrMapping/>
  </p:clrMapOvr>
</p:sld>
</file>

<file path=ppt/theme/theme1.xml><?xml version="1.0" encoding="utf-8"?>
<a:theme xmlns:a="http://schemas.openxmlformats.org/drawingml/2006/main" xmlns:r="http://schemas.openxmlformats.org/officeDocument/2006/relationships" name="Presentazione CESIE 2018_2">
  <a:themeElements>
    <a:clrScheme name="Executive">
      <a:dk1>
        <a:srgbClr val="000000"/>
      </a:dk1>
      <a:lt1>
        <a:srgbClr val="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2018-02-09T10:33:29Z</dcterms:created>
  <dc:creator>Alex</dc:creator>
</cp:coreProperties>
</file>